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5"/>
  </p:notesMasterIdLst>
  <p:sldIdLst>
    <p:sldId id="256" r:id="rId2"/>
    <p:sldId id="272" r:id="rId3"/>
    <p:sldId id="257" r:id="rId4"/>
    <p:sldId id="270" r:id="rId5"/>
    <p:sldId id="269" r:id="rId6"/>
    <p:sldId id="260" r:id="rId7"/>
    <p:sldId id="268" r:id="rId8"/>
    <p:sldId id="267" r:id="rId9"/>
    <p:sldId id="265" r:id="rId10"/>
    <p:sldId id="259" r:id="rId11"/>
    <p:sldId id="261" r:id="rId12"/>
    <p:sldId id="258" r:id="rId13"/>
    <p:sldId id="271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36" autoAdjust="0"/>
    <p:restoredTop sz="58154" autoAdjust="0"/>
  </p:normalViewPr>
  <p:slideViewPr>
    <p:cSldViewPr>
      <p:cViewPr varScale="1">
        <p:scale>
          <a:sx n="52" d="100"/>
          <a:sy n="52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6A6E94-8177-498A-ACC3-C8C8DBE64A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66073-1344-4442-BCFD-1084F4BC925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C431BE-5C2B-4EB5-8F22-DF963B85DEBC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CB0A87C-4BF5-4890-B808-38266BD7D1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041E42E-ECC5-4A6B-8B58-39BB5B3B5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964B0-5C9B-4FF9-AC8F-B5910029879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3FD3C-A880-4F9B-86B1-EEE2A75511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05FE1D5-387F-4AE5-A6EB-FE0956D79B4D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6599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819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31B0FC-BB74-4CB0-A9ED-F6C6687C8AA0}" type="slidenum">
              <a:rPr lang="en-GB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89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UK population growth : Brum by 2028 pop growth + 185,000</a:t>
            </a:r>
          </a:p>
          <a:p>
            <a:r>
              <a:rPr lang="en-GB" baseline="0" dirty="0"/>
              <a:t>Housing requirements 2011-2031 80,000 more homes; 18% Brum still offline (2012)</a:t>
            </a:r>
          </a:p>
          <a:p>
            <a:r>
              <a:rPr lang="en-GB" dirty="0"/>
              <a:t>challenging for well being of students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5FE1D5-387F-4AE5-A6EB-FE0956D79B4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469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 dirty="0"/>
              <a:t>REMOUURBAN: Valladolid, Spain, </a:t>
            </a:r>
            <a:r>
              <a:rPr lang="en-GB" dirty="0" err="1"/>
              <a:t>Seraing,Belgium</a:t>
            </a:r>
            <a:r>
              <a:rPr lang="en-GB" dirty="0"/>
              <a:t>; regeneration- new business models; Community heating projects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Birmingham 2</a:t>
            </a:r>
            <a:r>
              <a:rPr lang="en-GB" baseline="30000" dirty="0"/>
              <a:t>nd</a:t>
            </a:r>
            <a:r>
              <a:rPr lang="en-GB" dirty="0"/>
              <a:t> city in UK </a:t>
            </a:r>
            <a:r>
              <a:rPr lang="en-GB"/>
              <a:t>; </a:t>
            </a:r>
            <a:r>
              <a:rPr lang="en-GB" baseline="0"/>
              <a:t>5</a:t>
            </a:r>
            <a:r>
              <a:rPr lang="en-GB" baseline="30000"/>
              <a:t>th</a:t>
            </a:r>
            <a:r>
              <a:rPr lang="en-GB" baseline="0"/>
              <a:t> year top city for start ups outside London</a:t>
            </a:r>
          </a:p>
          <a:p>
            <a:pPr lvl="1"/>
            <a:r>
              <a:rPr lang="en-GB"/>
              <a:t>in </a:t>
            </a:r>
            <a:r>
              <a:rPr lang="en-GB" dirty="0"/>
              <a:t>WM, starting point traditional British industry,</a:t>
            </a:r>
            <a:r>
              <a:rPr lang="en-GB" baseline="0" dirty="0"/>
              <a:t> financial industry relocation, hub for HS2 </a:t>
            </a:r>
            <a:r>
              <a:rPr lang="en-GB" dirty="0"/>
              <a:t> DB</a:t>
            </a:r>
            <a:r>
              <a:rPr lang="en-GB" baseline="0" dirty="0"/>
              <a:t> , part of SC, digital council of the year 2018 jointly, projects – 5G </a:t>
            </a:r>
            <a:r>
              <a:rPr lang="en-GB" baseline="0"/>
              <a:t>; Relocation </a:t>
            </a:r>
            <a:r>
              <a:rPr lang="en-GB" baseline="0" dirty="0"/>
              <a:t>of banks; urban development of less affluent older areas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5FE1D5-387F-4AE5-A6EB-FE0956D79B4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3415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Concern re reliance on citizen engagement – projects falter as impact weakened (Saunders &amp; </a:t>
            </a:r>
            <a:r>
              <a:rPr lang="en-GB" dirty="0" err="1"/>
              <a:t>Baeck</a:t>
            </a:r>
            <a:r>
              <a:rPr lang="en-GB" dirty="0"/>
              <a:t> 2015)</a:t>
            </a:r>
          </a:p>
          <a:p>
            <a:r>
              <a:rPr lang="en-GB" dirty="0"/>
              <a:t>How valid is NESTA.org.uk?</a:t>
            </a:r>
          </a:p>
          <a:p>
            <a:r>
              <a:rPr lang="en-GB" dirty="0"/>
              <a:t>Leading cities : Birmingham, Barcelona,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5FE1D5-387F-4AE5-A6EB-FE0956D79B4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6326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Student engagement: Future of their city; environment </a:t>
            </a:r>
          </a:p>
          <a:p>
            <a:r>
              <a:rPr lang="en-GB" altLang="en-US" dirty="0"/>
              <a:t>Application of their knowledge – </a:t>
            </a:r>
            <a:r>
              <a:rPr lang="en-GB" altLang="en-US" dirty="0" err="1"/>
              <a:t>Employabiity</a:t>
            </a:r>
            <a:endParaRPr lang="en-GB" altLang="en-US" dirty="0"/>
          </a:p>
          <a:p>
            <a:r>
              <a:rPr lang="en-GB" altLang="en-US" dirty="0"/>
              <a:t>Baroness Neville-Rolfe annual IP mentor dinner 2015</a:t>
            </a:r>
          </a:p>
        </p:txBody>
      </p:sp>
      <p:sp>
        <p:nvSpPr>
          <p:cNvPr id="1126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883B6A-F725-4C98-806A-164D4803834B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965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 err="1"/>
              <a:t>Internat</a:t>
            </a:r>
            <a:r>
              <a:rPr lang="en-GB" altLang="en-US" dirty="0"/>
              <a:t> competitions arise from sought public engagement</a:t>
            </a:r>
          </a:p>
          <a:p>
            <a:r>
              <a:rPr lang="en-GB" altLang="en-US" dirty="0"/>
              <a:t>Aston as law situated in business school</a:t>
            </a:r>
          </a:p>
          <a:p>
            <a:r>
              <a:rPr lang="en-GB" altLang="en-US" dirty="0"/>
              <a:t>Book plug</a:t>
            </a:r>
          </a:p>
          <a:p>
            <a:r>
              <a:rPr lang="en-GB" altLang="en-US" dirty="0"/>
              <a:t>Cross discipline : ICT, building management; </a:t>
            </a:r>
            <a:r>
              <a:rPr lang="en-GB" altLang="en-US" dirty="0" err="1"/>
              <a:t>aston</a:t>
            </a:r>
            <a:r>
              <a:rPr lang="en-GB" altLang="en-US" dirty="0"/>
              <a:t> European bioenergy</a:t>
            </a:r>
            <a:r>
              <a:rPr lang="en-GB" altLang="en-US" baseline="0" dirty="0"/>
              <a:t> research </a:t>
            </a:r>
            <a:r>
              <a:rPr lang="en-GB" altLang="en-US" baseline="0" dirty="0" err="1"/>
              <a:t>institut</a:t>
            </a:r>
            <a:endParaRPr lang="en-GB" altLang="en-US" dirty="0"/>
          </a:p>
        </p:txBody>
      </p:sp>
      <p:sp>
        <p:nvSpPr>
          <p:cNvPr id="1434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DB4E1C-388D-4C89-8EEC-73A946FB45FB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947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80C3B7C-7920-48EA-B66B-DFD9E72BB55B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0638186-58E4-4F8A-90EC-1F595C169036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C3F9B466-1B42-473D-BB8F-E78B0814C572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62E5D050-D13E-4236-BEE3-BBA5E56D3439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id="{858791D3-7607-4FF7-A5FA-C84A356CBC12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91FBE7CE-2D08-4523-8F7D-72804FB63224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id="{1B647A8E-FE38-48E4-94B3-0A15C2EBBB4E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id="{84DEB28C-C6B3-4BDE-9095-AA056FC42733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id="{74C1BA9C-E49B-4FFA-AE6A-7C4128C7C0EE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465683E-BDCF-497E-8E3E-FA8699F257DC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5" y="188913"/>
            <a:ext cx="2506663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8B63F6BA-72CA-4424-BF0A-05875D62F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D2FC-015D-4D08-A4E7-D68957D6C743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6EE34C9-7AE2-4524-88ED-371648339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B780D3C-C3E3-4A89-B256-FC555E213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7B88A-50CA-4D60-B3E4-B46380CBC0B5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183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A1481-56E3-4B8C-A3C0-FA504B853C6F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18E70-BDDB-43EA-9A08-F7D891CC4F74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375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5C54A5-A5C9-450F-968D-82DE1A66B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7CED68-072B-44F4-BABD-CB1DE1ADD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1234319-ACD7-4D7E-BA2C-ED5C9233E05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4C498-073A-4166-986F-E55110D665E8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0A0185-798A-42D9-B968-40CCBB88579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5B6191-A171-43C7-881A-B332F7FFFA7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4433F-F2B2-4DDA-A4D0-ACA3C0520377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5756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FE451-A232-4405-859B-C1C1E2735C78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E0DB3-26B8-4018-BD39-C25E3B751892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5992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D9B5252-9853-41D7-8394-CEFF56063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244512-DACC-4579-A0BD-257D367A1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F390CF-A55A-42C5-9EB2-C73A13A0085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936E3-2ACF-4B38-B877-1B1FAD4CDC0A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AA88CD-4FBA-491D-B843-B7C77CA82C7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30DC533-CCAA-40FE-B24F-72D05E8644D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EF7B2-52A1-4734-A5C5-FA95622D0764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3272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C2F4-59E1-4BAD-AB72-CDFFF511B142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E782C-42BB-4F81-ABE0-D53AC129DA7E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0231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857BE-F8EB-476A-B1C5-54093CEEF55D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82D10-CDE5-4C49-AC49-1373B0C426B4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1983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8633E-9E94-4482-8D62-D702F8F7A8D5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91022-F1D8-4E66-BEA9-F5000B73130F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02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425" y="5949950"/>
            <a:ext cx="2506663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epo_logo.g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949950"/>
            <a:ext cx="14287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61183F-A078-4502-91A0-14B19B7A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C5FCA-AAAC-41D1-8CD0-F051E462C098}" type="datetimeFigureOut">
              <a:rPr lang="en-GB"/>
              <a:pPr>
                <a:defRPr/>
              </a:pPr>
              <a:t>30/03/2019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64EB94D-10DB-483F-8F4E-9C7FC7D1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3D581A2-52AA-4B28-B8C9-999B3CCC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F4271-29A0-42BF-AFE8-F0703FE85128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62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6A392-3A50-4AF5-886C-44417E6D0750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B3B4A-EDF4-4BF6-AA5D-705DF0C9A954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3949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02CE-8FE1-4C1A-AE93-1FE0C9ABB912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CD25-5C91-4514-9D94-438521E40FC4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58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50CD5-AEB1-4C12-AFD0-BA32EB4DB96E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3FED6-1B57-4E41-AA1C-449DE7C09EA2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3631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EB2B-F708-4452-BFE8-B6A19BD034C4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DAE72-E242-4150-8C05-0349125ECDF1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493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9FDF5-B5DA-492D-98AA-7F0B7CD5100E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47229-19A0-43B9-820D-A0B15451F193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462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7424B-F82D-4A74-841A-9DD504864ABE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91D0F-1097-45D6-AE52-6A4263F47737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501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7CB7C-D80A-4BB8-BF86-BFC174791732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A2172-8A1C-464C-B101-B6BF6C11433C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1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E52950E-9B35-47B6-BBD8-0FDD87A9AEFA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7EA77AE-A6D7-4B8C-A18D-9CE1085C409B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AA9FFA-B905-4F44-A839-9C3A255119F0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A45C814-597D-4E5B-8314-06CDA065439A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9A7D268-6CAB-47CC-80DF-00B94296681D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4FE8D3C-B570-4712-8D24-0185DA1FF02A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E01431BC-B0A8-4009-A90F-3248C0D93A1F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BE3E5D7-AA96-4603-8D22-36466977F32A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B6115BD5-7F4B-451A-9425-29E26EB4C4BD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7E00969-47DA-4E45-8341-C72F4194C4F8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DD5C0-CA4D-4A5E-87A5-953A0B39F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B4139F-51FE-406B-ACE6-3D4C9F0548D7}" type="datetimeFigureOut">
              <a:rPr lang="en-GB"/>
              <a:pPr>
                <a:defRPr/>
              </a:pPr>
              <a:t>30/03/2019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91462-74A7-4332-BA53-C0E58A2AD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D2425-FEB8-4370-AD46-B8D329B8C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723E2BC1-E4B6-4920-AB77-29084F550CDB}" type="slidenum">
              <a:rPr lang="en-GB" altLang="en-US"/>
              <a:pPr>
                <a:defRPr/>
              </a:pPr>
              <a:t>‹N›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91" r:id="rId11"/>
    <p:sldLayoutId id="2147483985" r:id="rId12"/>
    <p:sldLayoutId id="2147483992" r:id="rId13"/>
    <p:sldLayoutId id="2147483986" r:id="rId14"/>
    <p:sldLayoutId id="2147483987" r:id="rId15"/>
    <p:sldLayoutId id="2147483988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mourban.eu/" TargetMode="External"/><Relationship Id="rId2" Type="http://schemas.openxmlformats.org/officeDocument/2006/relationships/hyperlink" Target="https://ec.europa.eu/info/eu-regional-and-urban-development/topics/cities-and-urban-development/city-initiatives/smart-cities_e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117FF5C6-6181-4A70-A7C4-71C3AC5D0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96975"/>
            <a:ext cx="5973763" cy="15113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dirty="0"/>
              <a:t>IP in a diverse world</a:t>
            </a:r>
            <a:br>
              <a:rPr lang="en-GB" dirty="0"/>
            </a:br>
            <a:endParaRPr lang="en-GB" dirty="0"/>
          </a:p>
        </p:txBody>
      </p:sp>
      <p:sp>
        <p:nvSpPr>
          <p:cNvPr id="10243" name="Subtitle 2">
            <a:extLst>
              <a:ext uri="{FF2B5EF4-FFF2-40B4-BE49-F238E27FC236}">
                <a16:creationId xmlns:a16="http://schemas.microsoft.com/office/drawing/2014/main" id="{BD75D178-04A4-498C-BF32-47B75B1D5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636838"/>
            <a:ext cx="7772400" cy="2174875"/>
          </a:xfrm>
        </p:spPr>
        <p:txBody>
          <a:bodyPr rtlCol="0">
            <a:normAutofit fontScale="92500" lnSpcReduction="20000"/>
          </a:bodyPr>
          <a:lstStyle/>
          <a:p>
            <a:pPr algn="l" eaLnBrk="1" fontAlgn="auto" hangingPunct="1">
              <a:lnSpc>
                <a:spcPct val="7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en-GB" altLang="en-US" sz="2300" dirty="0"/>
              <a:t>Caroline Coles</a:t>
            </a:r>
          </a:p>
          <a:p>
            <a:pPr algn="l" eaLnBrk="1" fontAlgn="auto" hangingPunct="1">
              <a:lnSpc>
                <a:spcPct val="7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en-GB" altLang="en-US" sz="2400" dirty="0"/>
              <a:t>Aston University, </a:t>
            </a:r>
            <a:r>
              <a:rPr lang="en-GB" altLang="en-US" sz="2400" dirty="0" err="1"/>
              <a:t>Birmingham,UK</a:t>
            </a:r>
            <a:endParaRPr lang="en-GB" altLang="en-US" sz="2400" dirty="0"/>
          </a:p>
          <a:p>
            <a:pPr algn="l" eaLnBrk="1" fontAlgn="auto" hangingPunct="1">
              <a:lnSpc>
                <a:spcPct val="7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en-GB" altLang="en-US" sz="2400" dirty="0"/>
              <a:t>European Intellectual Property Teachers Network</a:t>
            </a:r>
          </a:p>
          <a:p>
            <a:pPr algn="l" eaLnBrk="1" fontAlgn="auto" hangingPunct="1">
              <a:lnSpc>
                <a:spcPct val="7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en-GB" altLang="en-US" sz="2400" dirty="0"/>
              <a:t>November 2018</a:t>
            </a:r>
          </a:p>
          <a:p>
            <a:pPr algn="l" eaLnBrk="1" fontAlgn="auto" hangingPunct="1">
              <a:lnSpc>
                <a:spcPct val="7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en-GB" altLang="en-US" sz="2400" dirty="0"/>
              <a:t>c.coles1@aston.ac.uk</a:t>
            </a:r>
          </a:p>
          <a:p>
            <a:pPr algn="l" eaLnBrk="1" fontAlgn="auto" hangingPunct="1">
              <a:lnSpc>
                <a:spcPct val="7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en-GB" altLang="en-US" sz="2400" dirty="0"/>
              <a:t> </a:t>
            </a:r>
          </a:p>
          <a:p>
            <a:pPr algn="l" eaLnBrk="1" fontAlgn="auto" hangingPunct="1">
              <a:lnSpc>
                <a:spcPct val="7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en-GB" altLang="en-US" sz="2400" dirty="0"/>
              <a:t>Twitter: @</a:t>
            </a:r>
            <a:r>
              <a:rPr lang="en-GB" altLang="en-US" sz="2400" dirty="0" err="1"/>
              <a:t>carrie_coles</a:t>
            </a:r>
            <a:endParaRPr lang="en-GB" altLang="en-US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altLang="en-US" sz="2300" dirty="0"/>
          </a:p>
        </p:txBody>
      </p:sp>
      <p:pic>
        <p:nvPicPr>
          <p:cNvPr id="7172" name="Picture 3" descr="epo_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14287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Internet of Things (IoT)</a:t>
            </a:r>
          </a:p>
        </p:txBody>
      </p:sp>
      <p:sp>
        <p:nvSpPr>
          <p:cNvPr id="20483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Collaboration and Employability</a:t>
            </a:r>
          </a:p>
        </p:txBody>
      </p:sp>
      <p:sp>
        <p:nvSpPr>
          <p:cNvPr id="21507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Digital Academy</a:t>
            </a:r>
          </a:p>
          <a:p>
            <a:pPr eaLnBrk="1" hangingPunct="1"/>
            <a:r>
              <a:rPr lang="en-GB" altLang="en-US"/>
              <a:t>Digital Degree Apprenticeship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References</a:t>
            </a:r>
          </a:p>
        </p:txBody>
      </p:sp>
      <p:sp>
        <p:nvSpPr>
          <p:cNvPr id="22531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EU COMMISSION </a:t>
            </a:r>
            <a:r>
              <a:rPr lang="en-GB" altLang="en-US" dirty="0">
                <a:hlinkClick r:id="rId2"/>
              </a:rPr>
              <a:t>https://ec.europa.eu/info/eu-regional-and-urban-development/topics/cities-and-urban-development/city-initiatives/smart-cities_en</a:t>
            </a:r>
            <a:endParaRPr lang="en-GB" altLang="en-US" dirty="0"/>
          </a:p>
          <a:p>
            <a:pPr eaLnBrk="1" hangingPunct="1"/>
            <a:r>
              <a:rPr lang="en-GB" altLang="en-US" dirty="0"/>
              <a:t>BIRMINGHAM CITY COUNCIL DIGITAL BIRMINGHAM http://digitalbirmingham.co.uk/</a:t>
            </a:r>
          </a:p>
          <a:p>
            <a:pPr eaLnBrk="1" hangingPunct="1"/>
            <a:r>
              <a:rPr lang="en-GB" altLang="en-US" dirty="0"/>
              <a:t>NOTTINGHAM CITY COUNCIL REMOURBAN </a:t>
            </a:r>
            <a:r>
              <a:rPr lang="en-GB" altLang="en-US" dirty="0">
                <a:hlinkClick r:id="rId3"/>
              </a:rPr>
              <a:t>http://www.remourban.eu</a:t>
            </a:r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dirty="0"/>
              <a:t>Saunders, T. and </a:t>
            </a:r>
            <a:r>
              <a:rPr lang="en-GB" dirty="0" err="1"/>
              <a:t>Baeck</a:t>
            </a:r>
            <a:r>
              <a:rPr lang="en-GB" dirty="0"/>
              <a:t>, O. 2015, Rethinking Smart Cities from the Ground Up, Available online at: https://www. nesta.org.uk/sites/default/files/</a:t>
            </a:r>
            <a:r>
              <a:rPr lang="en-GB" dirty="0" err="1"/>
              <a:t>rethinking_smart_cities</a:t>
            </a:r>
            <a:r>
              <a:rPr lang="en-GB" dirty="0"/>
              <a:t>_ from_the_ground_up_2015.pdf [Accessed: 12/01/2017]. </a:t>
            </a:r>
            <a:endParaRPr lang="en-GB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UK-IPO (2014) Eight Great Technologies </a:t>
            </a:r>
          </a:p>
        </p:txBody>
      </p:sp>
    </p:spTree>
    <p:extLst>
      <p:ext uri="{BB962C8B-B14F-4D97-AF65-F5344CB8AC3E}">
        <p14:creationId xmlns:p14="http://schemas.microsoft.com/office/powerpoint/2010/main" val="349644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8431D-3227-4BEB-A301-645836AC8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are the key issues in our diverse world?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F03B2-4A01-4F84-9417-C3B3797D1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160588"/>
            <a:ext cx="4610472" cy="3881437"/>
          </a:xfrm>
        </p:spPr>
        <p:txBody>
          <a:bodyPr/>
          <a:lstStyle/>
          <a:p>
            <a:r>
              <a:rPr lang="en-GB" sz="2400" dirty="0"/>
              <a:t>Climate change ( WIPO 2017)</a:t>
            </a:r>
          </a:p>
          <a:p>
            <a:r>
              <a:rPr lang="en-GB" sz="2400" dirty="0"/>
              <a:t>Global health ( WIPO 2017) </a:t>
            </a:r>
          </a:p>
          <a:p>
            <a:r>
              <a:rPr lang="en-GB" sz="2400" dirty="0"/>
              <a:t>Public engagement with the solutions   ( Chicago Council on World Affairs 2018)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3E97C7-E10E-4832-AD89-F6C3DCE20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917" y="2289050"/>
            <a:ext cx="2003344" cy="1139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59EFCF-1211-465B-8137-0847CE720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643" y="4101306"/>
            <a:ext cx="1521891" cy="113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205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27539-97DE-4079-83BA-AD023A32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Vision: Smart Cities and Communities </a:t>
            </a:r>
          </a:p>
        </p:txBody>
      </p:sp>
      <p:sp>
        <p:nvSpPr>
          <p:cNvPr id="9219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09600" y="1628800"/>
            <a:ext cx="6348413" cy="4413225"/>
          </a:xfrm>
        </p:spPr>
        <p:txBody>
          <a:bodyPr/>
          <a:lstStyle/>
          <a:p>
            <a:pPr marL="0" indent="0" eaLnBrk="1" hangingPunct="1">
              <a:buNone/>
            </a:pPr>
            <a:endParaRPr lang="en-GB" altLang="en-US" dirty="0"/>
          </a:p>
          <a:p>
            <a:pPr eaLnBrk="1" hangingPunct="1"/>
            <a:r>
              <a:rPr lang="en-GB" altLang="en-US" sz="2200" dirty="0"/>
              <a:t>Sustainable development of urban areas, requiring new efficient and user friendly technologies and services especially in energy, transport and ICT</a:t>
            </a:r>
          </a:p>
          <a:p>
            <a:pPr marL="57150" indent="0" eaLnBrk="1" hangingPunct="1">
              <a:buNone/>
            </a:pPr>
            <a:r>
              <a:rPr lang="en-GB" altLang="en-US" sz="2200" dirty="0"/>
              <a:t>“ data revolution and energy saving computing” </a:t>
            </a:r>
          </a:p>
          <a:p>
            <a:pPr marL="57150" indent="0" algn="r" eaLnBrk="1" hangingPunct="1">
              <a:buNone/>
            </a:pPr>
            <a:r>
              <a:rPr lang="en-GB" altLang="en-US" sz="2200" dirty="0"/>
              <a:t>UK-IPO 8 great technologies </a:t>
            </a:r>
          </a:p>
          <a:p>
            <a:pPr eaLnBrk="1" hangingPunct="1"/>
            <a:r>
              <a:rPr lang="en-GB" altLang="en-US" sz="2200" dirty="0"/>
              <a:t>More responsive city administration, safer public spaces and support for an ageing population</a:t>
            </a:r>
          </a:p>
          <a:p>
            <a:pPr marL="0" indent="0" eaLnBrk="1" hangingPunct="1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28800"/>
            <a:ext cx="4754488" cy="4413225"/>
          </a:xfrm>
        </p:spPr>
        <p:txBody>
          <a:bodyPr/>
          <a:lstStyle/>
          <a:p>
            <a:r>
              <a:rPr lang="en-GB" dirty="0"/>
              <a:t>Digital Birmingham</a:t>
            </a:r>
          </a:p>
          <a:p>
            <a:pPr lvl="1"/>
            <a:r>
              <a:rPr lang="en-GB" dirty="0"/>
              <a:t>Big Data Corridor re Internet of Things</a:t>
            </a:r>
          </a:p>
          <a:p>
            <a:pPr lvl="1"/>
            <a:r>
              <a:rPr lang="en-GB" dirty="0"/>
              <a:t>Digital and Financial</a:t>
            </a:r>
          </a:p>
          <a:p>
            <a:pPr lvl="1"/>
            <a:r>
              <a:rPr lang="en-GB" dirty="0"/>
              <a:t>Eastern Corridor Development</a:t>
            </a:r>
          </a:p>
          <a:p>
            <a:pPr lvl="1"/>
            <a:r>
              <a:rPr lang="en-GB" dirty="0"/>
              <a:t>City4Age</a:t>
            </a:r>
          </a:p>
          <a:p>
            <a:r>
              <a:rPr lang="en-GB" dirty="0"/>
              <a:t>Nottingham REMOURBAN : 5 year project £3million (EURO) , </a:t>
            </a:r>
            <a:r>
              <a:rPr lang="en-GB" dirty="0" err="1"/>
              <a:t>Sneinton</a:t>
            </a:r>
            <a:r>
              <a:rPr lang="en-GB" dirty="0"/>
              <a:t> district</a:t>
            </a:r>
          </a:p>
          <a:p>
            <a:pPr lvl="1"/>
            <a:r>
              <a:rPr lang="en-GB" dirty="0"/>
              <a:t>Nottingham Trent and De Montfort </a:t>
            </a:r>
            <a:r>
              <a:rPr lang="en-GB" dirty="0" err="1"/>
              <a:t>Universities,UK</a:t>
            </a:r>
            <a:r>
              <a:rPr lang="en-GB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005064"/>
            <a:ext cx="2333195" cy="17476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844824"/>
            <a:ext cx="28384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64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Strategy: New Ways of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New partnerships </a:t>
            </a:r>
            <a:r>
              <a:rPr lang="en-GB" altLang="en-US" dirty="0"/>
              <a:t>Collaboration of city governance, SMEs, academia and finance into “lighthouse” </a:t>
            </a:r>
            <a:r>
              <a:rPr lang="en-GB" altLang="en-US" dirty="0" err="1"/>
              <a:t>projects,Engagement</a:t>
            </a:r>
            <a:r>
              <a:rPr lang="en-GB" altLang="en-US" dirty="0"/>
              <a:t> of population </a:t>
            </a:r>
            <a:endParaRPr lang="en-GB" dirty="0"/>
          </a:p>
          <a:p>
            <a:r>
              <a:rPr lang="en-GB" dirty="0"/>
              <a:t>Citizen Engagement – </a:t>
            </a:r>
            <a:r>
              <a:rPr lang="en-GB" dirty="0">
                <a:solidFill>
                  <a:srgbClr val="FF0000"/>
                </a:solidFill>
              </a:rPr>
              <a:t>quote </a:t>
            </a:r>
          </a:p>
          <a:p>
            <a:r>
              <a:rPr lang="en-GB" dirty="0"/>
              <a:t>New Technology </a:t>
            </a:r>
            <a:r>
              <a:rPr lang="en-GB" dirty="0" err="1"/>
              <a:t>eg</a:t>
            </a:r>
            <a:r>
              <a:rPr lang="en-GB" dirty="0"/>
              <a:t> energy use</a:t>
            </a:r>
          </a:p>
          <a:p>
            <a:r>
              <a:rPr lang="en-GB" dirty="0"/>
              <a:t>Education at all levels </a:t>
            </a:r>
          </a:p>
          <a:p>
            <a:r>
              <a:rPr lang="en-GB" dirty="0"/>
              <a:t>EIP-SCC</a:t>
            </a:r>
          </a:p>
        </p:txBody>
      </p:sp>
    </p:spTree>
    <p:extLst>
      <p:ext uri="{BB962C8B-B14F-4D97-AF65-F5344CB8AC3E}">
        <p14:creationId xmlns:p14="http://schemas.microsoft.com/office/powerpoint/2010/main" val="236406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Vision: My IP teaching </a:t>
            </a:r>
          </a:p>
        </p:txBody>
      </p:sp>
      <p:sp>
        <p:nvSpPr>
          <p:cNvPr id="1024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09600" y="1700808"/>
            <a:ext cx="6348413" cy="4341217"/>
          </a:xfrm>
        </p:spPr>
        <p:txBody>
          <a:bodyPr/>
          <a:lstStyle/>
          <a:p>
            <a:pPr eaLnBrk="1" hangingPunct="1"/>
            <a:r>
              <a:rPr lang="en-GB" altLang="en-US" dirty="0"/>
              <a:t>IP in a diverse world: social and economic development</a:t>
            </a:r>
          </a:p>
          <a:p>
            <a:pPr eaLnBrk="1" hangingPunct="1"/>
            <a:r>
              <a:rPr lang="en-GB" altLang="en-US" dirty="0"/>
              <a:t>Students and Research to support SMEs in growing industry </a:t>
            </a:r>
            <a:r>
              <a:rPr lang="en-GB" altLang="en-US" dirty="0" err="1"/>
              <a:t>eg</a:t>
            </a:r>
            <a:r>
              <a:rPr lang="en-GB" altLang="en-US" dirty="0"/>
              <a:t> technology and energy  </a:t>
            </a:r>
          </a:p>
          <a:p>
            <a:pPr eaLnBrk="1" hangingPunct="1"/>
            <a:r>
              <a:rPr lang="en-GB" altLang="en-US" dirty="0"/>
              <a:t>Tackling well being  within community and students</a:t>
            </a:r>
          </a:p>
          <a:p>
            <a:pPr eaLnBrk="1" hangingPunct="1"/>
            <a:r>
              <a:rPr lang="en-GB" altLang="en-US" dirty="0"/>
              <a:t>60 % students believe they do not know enough of IP to help their career (Baroness Neville-Rolfe (2015))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My Teaching</a:t>
            </a:r>
          </a:p>
        </p:txBody>
      </p:sp>
      <p:sp>
        <p:nvSpPr>
          <p:cNvPr id="13315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09600" y="1556792"/>
            <a:ext cx="5546575" cy="4485233"/>
          </a:xfrm>
        </p:spPr>
        <p:txBody>
          <a:bodyPr/>
          <a:lstStyle/>
          <a:p>
            <a:pPr eaLnBrk="1" hangingPunct="1"/>
            <a:r>
              <a:rPr lang="en-GB" altLang="en-US" dirty="0"/>
              <a:t>Lessons :  Patents; Trade secrets; Ownership; Business structures; Hidden Value. </a:t>
            </a:r>
          </a:p>
          <a:p>
            <a:pPr eaLnBrk="1" hangingPunct="1"/>
            <a:r>
              <a:rPr lang="en-GB" altLang="en-US" dirty="0"/>
              <a:t>Stakeholder engagement e.g. Digital Birmingham; Community Housing; Birmingham Business Growth Programme; UK-IPO and West Midlands Advisory Service. SME toolkits  </a:t>
            </a:r>
          </a:p>
          <a:p>
            <a:pPr eaLnBrk="1" hangingPunct="1"/>
            <a:r>
              <a:rPr lang="en-GB" altLang="en-US" dirty="0"/>
              <a:t>Student Engagements e.g. Placement , Pro Bono programme, Policy Commission </a:t>
            </a:r>
          </a:p>
          <a:p>
            <a:pPr eaLnBrk="1" hangingPunct="1"/>
            <a:r>
              <a:rPr lang="en-GB" altLang="en-US" dirty="0"/>
              <a:t>Cross discipline collaboration with ICT and Bioenergy</a:t>
            </a:r>
          </a:p>
          <a:p>
            <a:pPr eaLnBrk="1" hangingPunct="1"/>
            <a:r>
              <a:rPr lang="en-GB" altLang="en-US" dirty="0"/>
              <a:t>International collaboration</a:t>
            </a:r>
          </a:p>
          <a:p>
            <a:pPr lvl="1" eaLnBrk="1" hangingPunct="1"/>
            <a:r>
              <a:rPr lang="en-GB" altLang="en-US" dirty="0"/>
              <a:t>Using social media platforms </a:t>
            </a:r>
          </a:p>
          <a:p>
            <a:pPr lvl="1" eaLnBrk="1" hangingPunct="1"/>
            <a:r>
              <a:rPr lang="en-GB" altLang="en-US" dirty="0"/>
              <a:t>International competitions </a:t>
            </a:r>
            <a:r>
              <a:rPr lang="en-GB" altLang="en-US" dirty="0" err="1"/>
              <a:t>eg</a:t>
            </a:r>
            <a:r>
              <a:rPr lang="en-GB" altLang="en-US" dirty="0"/>
              <a:t>  </a:t>
            </a:r>
          </a:p>
          <a:p>
            <a:pPr eaLnBrk="1" hangingPunct="1"/>
            <a:endParaRPr lang="en-GB" altLang="en-US" dirty="0"/>
          </a:p>
          <a:p>
            <a:pPr marL="0" indent="0" eaLnBrk="1" hangingPunct="1">
              <a:buNone/>
            </a:pPr>
            <a:endParaRPr lang="en-GB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215" y="1700808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EU cities</a:t>
            </a:r>
          </a:p>
        </p:txBody>
      </p:sp>
      <p:sp>
        <p:nvSpPr>
          <p:cNvPr id="18435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Barcelona</a:t>
            </a:r>
          </a:p>
          <a:p>
            <a:pPr eaLnBrk="1" hangingPunct="1"/>
            <a:r>
              <a:rPr lang="en-GB" altLang="en-US"/>
              <a:t>Amsterdam , best SC 2017 </a:t>
            </a:r>
          </a:p>
          <a:p>
            <a:pPr eaLnBrk="1" hangingPunct="1"/>
            <a:r>
              <a:rPr lang="en-GB" altLang="en-US"/>
              <a:t>EPO / Max Plank work?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International:Urban Tech NYC</a:t>
            </a:r>
          </a:p>
        </p:txBody>
      </p:sp>
      <p:sp>
        <p:nvSpPr>
          <p:cNvPr id="19459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Incubator for start up companies in software and city focussed projects </a:t>
            </a:r>
          </a:p>
          <a:p>
            <a:pPr eaLnBrk="1" hangingPunct="1"/>
            <a:r>
              <a:rPr lang="en-GB" altLang="en-US"/>
              <a:t>Part run by New York University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2175</TotalTime>
  <Words>701</Words>
  <Application>Microsoft Macintosh PowerPoint</Application>
  <PresentationFormat>Presentazione su schermo (4:3)</PresentationFormat>
  <Paragraphs>85</Paragraphs>
  <Slides>13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IP in a diverse world </vt:lpstr>
      <vt:lpstr>What are the key issues in our diverse world?</vt:lpstr>
      <vt:lpstr>Vision: Smart Cities and Communities </vt:lpstr>
      <vt:lpstr>Examples</vt:lpstr>
      <vt:lpstr>Strategy: New Ways of Innovation</vt:lpstr>
      <vt:lpstr>Vision: My IP teaching </vt:lpstr>
      <vt:lpstr>My Teaching</vt:lpstr>
      <vt:lpstr>EU cities</vt:lpstr>
      <vt:lpstr>International:Urban Tech NYC</vt:lpstr>
      <vt:lpstr>Internet of Things (IoT)</vt:lpstr>
      <vt:lpstr>Collaboration and Employability</vt:lpstr>
      <vt:lpstr>References</vt:lpstr>
      <vt:lpstr>Presentazione standard di PowerPoint</vt:lpstr>
    </vt:vector>
  </TitlesOfParts>
  <Company>TOSHIBA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Legal Education</dc:title>
  <dc:creator>Caroline</dc:creator>
  <cp:lastModifiedBy>Microsoft Office User</cp:lastModifiedBy>
  <cp:revision>131</cp:revision>
  <dcterms:created xsi:type="dcterms:W3CDTF">2013-05-26T16:41:02Z</dcterms:created>
  <dcterms:modified xsi:type="dcterms:W3CDTF">2019-03-30T10:26:57Z</dcterms:modified>
</cp:coreProperties>
</file>