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2" r:id="rId2"/>
    <p:sldId id="282" r:id="rId3"/>
    <p:sldId id="276" r:id="rId4"/>
    <p:sldId id="303" r:id="rId5"/>
    <p:sldId id="305" r:id="rId6"/>
    <p:sldId id="278" r:id="rId7"/>
    <p:sldId id="285" r:id="rId8"/>
    <p:sldId id="263" r:id="rId9"/>
    <p:sldId id="296" r:id="rId10"/>
    <p:sldId id="289" r:id="rId11"/>
    <p:sldId id="308" r:id="rId12"/>
    <p:sldId id="310" r:id="rId13"/>
    <p:sldId id="309" r:id="rId14"/>
    <p:sldId id="311" r:id="rId15"/>
    <p:sldId id="306" r:id="rId16"/>
    <p:sldId id="312" r:id="rId17"/>
    <p:sldId id="315" r:id="rId18"/>
    <p:sldId id="316" r:id="rId19"/>
    <p:sldId id="317" r:id="rId20"/>
    <p:sldId id="313" r:id="rId21"/>
    <p:sldId id="314" r:id="rId2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4"/>
  </p:normalViewPr>
  <p:slideViewPr>
    <p:cSldViewPr>
      <p:cViewPr varScale="1">
        <p:scale>
          <a:sx n="90" d="100"/>
          <a:sy n="90" d="100"/>
        </p:scale>
        <p:origin x="8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82F79-F6F0-49B1-B853-0984828BE61D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14EBB-71BD-4EC5-8FAA-8D5705E5A5C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4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2CE13-6130-4029-BDB0-A70B9984B4FE}" type="datetimeFigureOut">
              <a:rPr lang="en-GB" smtClean="0"/>
              <a:t>30/03/2019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4A74-601B-4642-BB1F-F56C163C0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8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B0D58-0B07-4116-8111-AA87380C80C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9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013B-413B-49BC-B324-85F313B962AF}" type="datetime1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B36B-E840-4ADE-938E-9A480AA9BB8F}" type="datetime1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82C6-1CEF-48F0-B9FC-17C4F398E45C}" type="datetime1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2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2003737"/>
            <a:ext cx="8239125" cy="995363"/>
          </a:xfrm>
        </p:spPr>
        <p:txBody>
          <a:bodyPr anchor="b"/>
          <a:lstStyle>
            <a:lvl1pPr algn="l">
              <a:defRPr lang="en-US" sz="3500" kern="1200" baseline="0" dirty="0" smtClean="0">
                <a:solidFill>
                  <a:srgbClr val="2870AC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49" y="2897500"/>
            <a:ext cx="8239125" cy="264800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6" name="Ondertitel 2"/>
          <p:cNvSpPr txBox="1">
            <a:spLocks/>
          </p:cNvSpPr>
          <p:nvPr userDrawn="1"/>
        </p:nvSpPr>
        <p:spPr>
          <a:xfrm>
            <a:off x="355463" y="6552525"/>
            <a:ext cx="5400000" cy="3287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cap="none" baseline="0">
                <a:solidFill>
                  <a:srgbClr val="171C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RSM - a force </a:t>
            </a:r>
            <a:r>
              <a:rPr lang="nl-NL" sz="700" b="0" i="0" u="none" strike="noStrike" kern="1200" cap="none" baseline="0" dirty="0" err="1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for</a:t>
            </a:r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 </a:t>
            </a:r>
            <a:r>
              <a:rPr lang="nl-NL" sz="700" b="0" i="0" u="none" strike="noStrike" kern="1200" cap="none" baseline="0" dirty="0" err="1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positive</a:t>
            </a:r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 change</a:t>
            </a:r>
          </a:p>
        </p:txBody>
      </p:sp>
      <p:sp>
        <p:nvSpPr>
          <p:cNvPr id="9" name="Tijdelijke aanduiding voor afbeelding 4">
            <a:extLst>
              <a:ext uri="{FF2B5EF4-FFF2-40B4-BE49-F238E27FC236}">
                <a16:creationId xmlns:a16="http://schemas.microsoft.com/office/drawing/2014/main" id="{C5AAD7EC-7460-481A-A458-1D826C8A65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615267"/>
            <a:ext cx="9144000" cy="283423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7" name="AchtergrondTitel2"/>
          <p:cNvPicPr>
            <a:picLocks noSelect="1"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77C8-1CA3-471B-9549-574F951763C0}" type="datetime1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26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7BE2-6278-4CF7-BE14-3F4DBB9D7107}" type="datetime1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1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AD2C-FAB2-4BF0-8F91-E2B03BFA754A}" type="datetime1">
              <a:rPr lang="en-GB" smtClean="0"/>
              <a:t>30/03/2019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EF7C-3018-4AF0-B9B3-AA015AA930AF}" type="datetime1">
              <a:rPr lang="en-GB" smtClean="0"/>
              <a:t>30/03/2019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943D-9B7A-4836-92F8-FB5AD6B57C73}" type="datetime1">
              <a:rPr lang="en-GB" smtClean="0"/>
              <a:t>30/03/2019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1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B0F0-91B6-464A-A591-6E1ACCE67F36}" type="datetime1">
              <a:rPr lang="en-GB" smtClean="0"/>
              <a:t>30/03/2019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13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3769-64A7-4B02-8F04-560EE902FED0}" type="datetime1">
              <a:rPr lang="en-GB" smtClean="0"/>
              <a:t>30/03/2019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3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A787-71E6-46D7-B65E-7CC3D3892783}" type="datetime1">
              <a:rPr lang="en-GB" smtClean="0"/>
              <a:t>30/03/2019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C2D4B-2AED-41A8-84CB-E959D8A7C96E}" type="datetime1">
              <a:rPr lang="en-GB" smtClean="0"/>
              <a:t>30/03/2019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1035-5020-4B18-B756-481E85ED294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7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85FBF-B808-4253-83A9-A347BECB7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26" y="1124744"/>
            <a:ext cx="8174947" cy="9953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Teaching IP in a business school: </a:t>
            </a:r>
            <a:r>
              <a:rPr lang="en-GB" dirty="0"/>
              <a:t>interdisciplinary</a:t>
            </a:r>
            <a:r>
              <a:rPr lang="nl-NL" dirty="0"/>
              <a:t> </a:t>
            </a:r>
            <a:r>
              <a:rPr lang="en-US" dirty="0"/>
              <a:t>hurdles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B9375A-080D-47D5-B2E0-E00B8C65B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494" y="3042383"/>
            <a:ext cx="8174947" cy="386617"/>
          </a:xfrm>
        </p:spPr>
        <p:txBody>
          <a:bodyPr/>
          <a:lstStyle/>
          <a:p>
            <a:r>
              <a:rPr lang="nl-NL" sz="1400" dirty="0"/>
              <a:t>Helen Gubby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BD48561B-D14E-44BF-B770-A54FEF8B57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70A26-2849-4C2C-B51F-BBE87B84EA73}"/>
              </a:ext>
            </a:extLst>
          </p:cNvPr>
          <p:cNvSpPr txBox="1"/>
          <p:nvPr/>
        </p:nvSpPr>
        <p:spPr>
          <a:xfrm>
            <a:off x="275209" y="6512657"/>
            <a:ext cx="3151574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RSM - A force for positive change</a:t>
            </a:r>
          </a:p>
        </p:txBody>
      </p:sp>
    </p:spTree>
    <p:extLst>
      <p:ext uri="{BB962C8B-B14F-4D97-AF65-F5344CB8AC3E}">
        <p14:creationId xmlns:p14="http://schemas.microsoft.com/office/powerpoint/2010/main" val="325305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infringement?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Proctor and Gamble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Reckitt Benckiser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10</a:t>
            </a:fld>
            <a:endParaRPr lang="en-GB" dirty="0"/>
          </a:p>
        </p:txBody>
      </p:sp>
      <p:pic>
        <p:nvPicPr>
          <p:cNvPr id="8" name="Content Placeholder 7" descr="http://bp3.blogger.com/_CHG2GRbeET8/Rw9bzVghxEI/AAAAAAAACmg/LnCYC9x6Azs/s320/febreze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2411984"/>
            <a:ext cx="3600000" cy="37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http://www.beckgreener.com/sites/all/files/userfiles/images/pg-products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2" y="2753519"/>
            <a:ext cx="4176000" cy="31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932040" y="6165304"/>
            <a:ext cx="160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 is P&amp;G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1762" y="6130831"/>
            <a:ext cx="182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2 is Reckitt</a:t>
            </a:r>
          </a:p>
        </p:txBody>
      </p:sp>
    </p:spTree>
    <p:extLst>
      <p:ext uri="{BB962C8B-B14F-4D97-AF65-F5344CB8AC3E}">
        <p14:creationId xmlns:p14="http://schemas.microsoft.com/office/powerpoint/2010/main" val="93577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Patent infringement?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Improver’s </a:t>
            </a:r>
            <a:r>
              <a:rPr lang="en-GB" dirty="0" err="1"/>
              <a:t>Epilady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Remington’s Smooth &amp; Silky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6A3B-8546-42DD-BB68-7ED87B27E339}" type="slidenum">
              <a:rPr lang="en-GB" smtClean="0"/>
              <a:t>11</a:t>
            </a:fld>
            <a:endParaRPr lang="en-GB"/>
          </a:p>
        </p:txBody>
      </p:sp>
      <p:pic>
        <p:nvPicPr>
          <p:cNvPr id="11" name="Content Placeholder 10" descr="http://dreamlivedream.files.wordpress.com/2010/05/epilady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024000" cy="33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 descr="http://i.klubkrasoti.ru/pics/product/or/123077_140345.jpg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8" t="-28745" r="-7518" b="-28745"/>
          <a:stretch/>
        </p:blipFill>
        <p:spPr bwMode="auto">
          <a:xfrm>
            <a:off x="4572000" y="1664609"/>
            <a:ext cx="3852000" cy="52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82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Improver v Remington case: did the UK find infringement?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90" y="1600200"/>
            <a:ext cx="678162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2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Improver v Remington case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/>
              <a:t>Improver Corporation v </a:t>
            </a:r>
            <a:r>
              <a:rPr lang="en-GB" i="1" dirty="0" err="1"/>
              <a:t>Beska</a:t>
            </a:r>
            <a:r>
              <a:rPr lang="en-GB" i="1" dirty="0"/>
              <a:t> B.V. &amp; Remington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Dutch court case. Did it find infringement?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/>
              <a:t>Improver Corp. &amp; </a:t>
            </a:r>
            <a:r>
              <a:rPr lang="en-GB" i="1" dirty="0" err="1"/>
              <a:t>Sicommerce</a:t>
            </a:r>
            <a:r>
              <a:rPr lang="en-GB" i="1" dirty="0"/>
              <a:t> AG v. Remington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German court case. Did it find infringement?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6A3B-8546-42DD-BB68-7ED87B27E339}" type="slidenum">
              <a:rPr lang="en-GB" smtClean="0"/>
              <a:t>13</a:t>
            </a:fld>
            <a:endParaRPr lang="en-GB"/>
          </a:p>
        </p:txBody>
      </p:sp>
      <p:pic>
        <p:nvPicPr>
          <p:cNvPr id="9" name="Picture 8" descr="http://static3.businessinsider.com/image/4e611c73eab8ea182a000002/german-constitutional-court-makes-big-non-decision-on-key-ecb-bailout-progra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38" y="2996952"/>
            <a:ext cx="3780000" cy="29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erelateerde afbeeld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992178"/>
            <a:ext cx="4140000" cy="29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88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30032" cy="86247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What is a computer program “as such” in the European Patent Convention?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this a computer program “as such”?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 this also a computer program “as such”?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80" y="2777092"/>
            <a:ext cx="2628000" cy="370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E36-6E1F-4F96-BDBE-EC4D47B8B6E2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4" descr="Afbeeldingsresultaat voor written computer program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4284000" cy="34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89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Disciplines with differing analytical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business students, lawyers do not tend to approach problems by experimentation or statistical analysis. Language is their primary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3" y="3501008"/>
            <a:ext cx="4500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501008"/>
            <a:ext cx="3780000" cy="29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98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as a subject in business schools: raising student awareness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16</a:t>
            </a:fld>
            <a:endParaRPr lang="en-GB"/>
          </a:p>
        </p:txBody>
      </p:sp>
      <p:pic>
        <p:nvPicPr>
          <p:cNvPr id="5" name="Content Placeholder 4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58181"/>
            <a:ext cx="62865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643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976" y="260648"/>
            <a:ext cx="7130032" cy="862478"/>
          </a:xfrm>
        </p:spPr>
        <p:txBody>
          <a:bodyPr>
            <a:noAutofit/>
          </a:bodyPr>
          <a:lstStyle/>
          <a:p>
            <a:r>
              <a:rPr lang="en-GB" sz="3200" dirty="0"/>
              <a:t>Mistake: public disclosure before 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Conference speech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 blog</a:t>
            </a:r>
          </a:p>
          <a:p>
            <a:endParaRPr lang="en-GB" dirty="0"/>
          </a:p>
        </p:txBody>
      </p:sp>
      <p:pic>
        <p:nvPicPr>
          <p:cNvPr id="5" name="Picture 4" descr="http://t0.gstatic.com/images?q=tbn:ANd9GcQCQ38O3pJAUVpmFqPOySUG18NSz5qF4f2WrdRBDFCVaiEieRerk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5"/>
            <a:ext cx="4032448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wannabehacks.co.uk/images/Jenni290820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204864"/>
            <a:ext cx="2700000" cy="3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E36-6E1F-4F96-BDBE-EC4D47B8B6E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53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Mistake: drafting your own patent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Failure to appreciate that the patent is not just a technical description of an invention; it is also a legal document. It has to be drafted with wording and phraseology that reflect the legal requirements. That requires special skill.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E74F-B6E6-449E-A684-941BBC3C1EE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http://farm1.static.flickr.com/192/495373942_f7fb3d3f1c_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54477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51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Mistake: the nature of a patent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Students are often surprised that </a:t>
            </a:r>
            <a:r>
              <a:rPr lang="en-GB" sz="2200" b="1" dirty="0"/>
              <a:t>the patent does not give the patent owner the right to use his/her invention. </a:t>
            </a:r>
            <a:r>
              <a:rPr lang="en-GB" sz="2200" dirty="0"/>
              <a:t>It only gives the right to exclude others from using that invention.</a:t>
            </a:r>
          </a:p>
          <a:p>
            <a:r>
              <a:rPr lang="en-GB" sz="2200" dirty="0"/>
              <a:t>Underlying technology may be covered by someone else’s patent. A licence fee may have to be paid. Or that patent owner could refuse to grant a licence, using his patent to block development by others.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E74F-B6E6-449E-A684-941BBC3C1EE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https://encrypted-tbn1.gstatic.com/images?q=tbn:ANd9GcRTdXZV4s76jRr-fubSgCb7lt1D_ZELwY4g2YHFwvhuwOuX9q0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3996000" cy="23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3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Law and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nature of law?</a:t>
            </a:r>
          </a:p>
          <a:p>
            <a:r>
              <a:rPr lang="en-GB" dirty="0"/>
              <a:t>What is intellectual property (IP) law?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 descr="Afbeeldingsresultaat voor intellectual propert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00" y="3029622"/>
            <a:ext cx="4500000" cy="32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2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as a core subject in business schools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13" y="1839339"/>
            <a:ext cx="5953173" cy="406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3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49" y="1484784"/>
            <a:ext cx="5559301" cy="370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79712" y="5949280"/>
            <a:ext cx="3027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2547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nature of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Jurisdictional laws are not like fundamental scientific principles.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28882"/>
            <a:ext cx="4824000" cy="41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4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nature of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Law is a command proceeding from the supreme authority of a state, and addressed to the persons who are subjects of that authority.</a:t>
            </a:r>
          </a:p>
          <a:p>
            <a:r>
              <a:rPr lang="en-GB" dirty="0"/>
              <a:t>Laws reflect the predominant norms and values of a given society at a given point in time.</a:t>
            </a:r>
          </a:p>
          <a:p>
            <a:r>
              <a:rPr lang="en-GB" dirty="0"/>
              <a:t>These norms can shift over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Illustrating shifting norms: patent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Position in Europe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position USA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 descr="Image result for patent first to file invent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66728"/>
            <a:ext cx="4040188" cy="176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Image result for patent first to file invent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99904"/>
            <a:ext cx="4041775" cy="150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57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IP as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dirty="0"/>
              <a:t>IP belongs to the legal category of </a:t>
            </a:r>
            <a:r>
              <a:rPr lang="en-GB" b="1" i="1" dirty="0"/>
              <a:t>personal property</a:t>
            </a:r>
            <a:r>
              <a:rPr lang="en-GB" dirty="0"/>
              <a:t>. It also belongs to the sub-category of </a:t>
            </a:r>
            <a:r>
              <a:rPr lang="en-GB" b="1" i="1" dirty="0"/>
              <a:t>intangible property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 descr="http://supflex.com/sitebuilder/images/Patent_certificate-763x1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924944"/>
            <a:ext cx="2562225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baycopy.com/sites/default/files/office-equipment_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348000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421309" y="2555612"/>
            <a:ext cx="18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Tangible property</a:t>
            </a:r>
          </a:p>
        </p:txBody>
      </p:sp>
    </p:spTree>
    <p:extLst>
      <p:ext uri="{BB962C8B-B14F-4D97-AF65-F5344CB8AC3E}">
        <p14:creationId xmlns:p14="http://schemas.microsoft.com/office/powerpoint/2010/main" val="67862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nature of legal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Students usually expect that law is a set of black and white rules that simply have to be applied to the facts of a case.</a:t>
            </a:r>
          </a:p>
          <a:p>
            <a:r>
              <a:rPr lang="en-GB" dirty="0"/>
              <a:t>What they learn is that the law is often grey: lawyers cannot always predict with anything like certainty how legal rules will be interpreted.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C11A-FD21-4F62-AD63-65DB8897A97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83699"/>
            <a:ext cx="7881179" cy="628808"/>
          </a:xfrm>
        </p:spPr>
        <p:txBody>
          <a:bodyPr>
            <a:normAutofit fontScale="90000"/>
          </a:bodyPr>
          <a:lstStyle/>
          <a:p>
            <a:r>
              <a:rPr lang="en-GB" dirty="0"/>
              <a:t>Is this copyright infringement?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 descr="Rephotographer Richard Prince Loses Copyright Infringement Case appropri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7513"/>
            <a:ext cx="8172000" cy="40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72200" y="3429001"/>
            <a:ext cx="184698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E36-6E1F-4F96-BDBE-EC4D47B8B6E2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15616" y="1484784"/>
            <a:ext cx="27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Cariou</a:t>
            </a:r>
            <a:r>
              <a:rPr lang="en-GB" i="1" dirty="0"/>
              <a:t> vs Prince </a:t>
            </a:r>
            <a:r>
              <a:rPr lang="en-GB" dirty="0"/>
              <a:t>2009-2014</a:t>
            </a:r>
          </a:p>
        </p:txBody>
      </p:sp>
    </p:spTree>
    <p:extLst>
      <p:ext uri="{BB962C8B-B14F-4D97-AF65-F5344CB8AC3E}">
        <p14:creationId xmlns:p14="http://schemas.microsoft.com/office/powerpoint/2010/main" val="205583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Is this trademark infringement?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/>
              <a:t>Gucci v Guess: was this infringement of the Gucci Quattro G pattern trademark?</a:t>
            </a:r>
          </a:p>
          <a:p>
            <a:endParaRPr lang="en-GB" dirty="0"/>
          </a:p>
        </p:txBody>
      </p:sp>
      <p:pic>
        <p:nvPicPr>
          <p:cNvPr id="5" name="Picture 4" descr="http://www.fashionmagazine.com/blogs/wp-content/uploads/2012/05/guessgucc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708920"/>
            <a:ext cx="3528391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http://www.expoknews.com/wp-content/uploads/2012/04/gucci-vs-guess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6781"/>
            <a:ext cx="4320000" cy="3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09472" y="1043444"/>
            <a:ext cx="138470" cy="51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1035-5020-4B18-B756-481E85ED29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98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560</Words>
  <Application>Microsoft Macintosh PowerPoint</Application>
  <PresentationFormat>Presentazione su schermo (4:3)</PresentationFormat>
  <Paragraphs>76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Museo Sans 700</vt:lpstr>
      <vt:lpstr>Museo Sans 900</vt:lpstr>
      <vt:lpstr>Office Theme</vt:lpstr>
      <vt:lpstr>Teaching IP in a business school: interdisciplinary hurdles</vt:lpstr>
      <vt:lpstr>1. Law and IP</vt:lpstr>
      <vt:lpstr>The nature of law</vt:lpstr>
      <vt:lpstr>The nature of law</vt:lpstr>
      <vt:lpstr>Illustrating shifting norms: patent law</vt:lpstr>
      <vt:lpstr>IP as property</vt:lpstr>
      <vt:lpstr>2. The nature of legal reasoning</vt:lpstr>
      <vt:lpstr>Is this copyright infringement?</vt:lpstr>
      <vt:lpstr>Is this trademark infringement?</vt:lpstr>
      <vt:lpstr>Design infringement?</vt:lpstr>
      <vt:lpstr>Patent infringement?</vt:lpstr>
      <vt:lpstr>The Improver v Remington case: did the UK find infringement?</vt:lpstr>
      <vt:lpstr>The Improver v Remington case</vt:lpstr>
      <vt:lpstr>What is a computer program “as such” in the European Patent Convention?</vt:lpstr>
      <vt:lpstr>Disciplines with differing analytical tools</vt:lpstr>
      <vt:lpstr>IP as a subject in business schools: raising student awareness</vt:lpstr>
      <vt:lpstr>Mistake: public disclosure before filing</vt:lpstr>
      <vt:lpstr>Mistake: drafting your own patent documentation</vt:lpstr>
      <vt:lpstr>Mistake: the nature of a patent</vt:lpstr>
      <vt:lpstr>IP as a core subject in business schools</vt:lpstr>
      <vt:lpstr>Presentazione standard di PowerPoint</vt:lpstr>
    </vt:vector>
  </TitlesOfParts>
  <Company>RSM Erasmus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Property</dc:title>
  <dc:creator>Administrator</dc:creator>
  <cp:lastModifiedBy>Microsoft Office User</cp:lastModifiedBy>
  <cp:revision>52</cp:revision>
  <cp:lastPrinted>2018-11-01T14:13:23Z</cp:lastPrinted>
  <dcterms:created xsi:type="dcterms:W3CDTF">2014-07-08T13:25:25Z</dcterms:created>
  <dcterms:modified xsi:type="dcterms:W3CDTF">2019-03-30T11:08:03Z</dcterms:modified>
</cp:coreProperties>
</file>