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34" r:id="rId1"/>
  </p:sldMasterIdLst>
  <p:sldIdLst>
    <p:sldId id="256" r:id="rId2"/>
    <p:sldId id="257" r:id="rId3"/>
    <p:sldId id="258" r:id="rId4"/>
    <p:sldId id="270" r:id="rId5"/>
    <p:sldId id="300" r:id="rId6"/>
    <p:sldId id="271" r:id="rId7"/>
    <p:sldId id="301" r:id="rId8"/>
    <p:sldId id="26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913"/>
    <p:restoredTop sz="94624"/>
  </p:normalViewPr>
  <p:slideViewPr>
    <p:cSldViewPr snapToGrid="0" snapToObjects="1">
      <p:cViewPr varScale="1">
        <p:scale>
          <a:sx n="69" d="100"/>
          <a:sy n="69" d="100"/>
        </p:scale>
        <p:origin x="208" y="6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724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4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5308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50018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2700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3/30/19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412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3/30/19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5329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7139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166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123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914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66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3/30/19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802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3/30/19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082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3/30/19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127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3/30/19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755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944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5135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  <p:sldLayoutId id="2147483848" r:id="rId14"/>
    <p:sldLayoutId id="2147483849" r:id="rId15"/>
    <p:sldLayoutId id="2147483850" r:id="rId16"/>
    <p:sldLayoutId id="214748385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gabriele.gagliani@unibocconi.it" TargetMode="External"/><Relationship Id="rId2" Type="http://schemas.openxmlformats.org/officeDocument/2006/relationships/hyperlink" Target="mailto:laurent.manderieux@unibocconi.it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1330037"/>
            <a:ext cx="12192000" cy="2576230"/>
          </a:xfrm>
        </p:spPr>
        <p:txBody>
          <a:bodyPr>
            <a:normAutofit/>
          </a:bodyPr>
          <a:lstStyle/>
          <a:p>
            <a:r>
              <a:rPr lang="en-US" sz="6000" b="1" dirty="0"/>
              <a:t>Intellectual Property Teaching for Technology Transfer Offices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4777380"/>
            <a:ext cx="12192000" cy="2080620"/>
          </a:xfrm>
        </p:spPr>
        <p:txBody>
          <a:bodyPr>
            <a:normAutofit/>
          </a:bodyPr>
          <a:lstStyle/>
          <a:p>
            <a:pPr algn="ctr"/>
            <a:r>
              <a:rPr lang="it-IT" b="1" dirty="0">
                <a:solidFill>
                  <a:schemeClr val="tx1"/>
                </a:solidFill>
              </a:rPr>
              <a:t>Laurent </a:t>
            </a:r>
            <a:r>
              <a:rPr lang="it-IT" b="1" dirty="0" err="1">
                <a:solidFill>
                  <a:schemeClr val="tx1"/>
                </a:solidFill>
              </a:rPr>
              <a:t>Manderieux</a:t>
            </a:r>
            <a:endParaRPr lang="it-IT" b="1" dirty="0">
              <a:solidFill>
                <a:schemeClr val="tx1"/>
              </a:solidFill>
            </a:endParaRPr>
          </a:p>
          <a:p>
            <a:pPr algn="ctr"/>
            <a:r>
              <a:rPr lang="it-IT" b="1" dirty="0">
                <a:solidFill>
                  <a:schemeClr val="tx1"/>
                </a:solidFill>
              </a:rPr>
              <a:t>and</a:t>
            </a:r>
          </a:p>
          <a:p>
            <a:pPr algn="ctr"/>
            <a:r>
              <a:rPr lang="it-IT" b="1" dirty="0">
                <a:solidFill>
                  <a:schemeClr val="tx1"/>
                </a:solidFill>
              </a:rPr>
              <a:t>Gabriele </a:t>
            </a:r>
            <a:r>
              <a:rPr lang="it-IT" b="1" dirty="0" err="1">
                <a:solidFill>
                  <a:schemeClr val="tx1"/>
                </a:solidFill>
              </a:rPr>
              <a:t>Gagliani</a:t>
            </a:r>
            <a:endParaRPr lang="it-IT" b="1" dirty="0">
              <a:solidFill>
                <a:schemeClr val="tx1"/>
              </a:solidFill>
            </a:endParaRPr>
          </a:p>
          <a:p>
            <a:pPr algn="ctr"/>
            <a:r>
              <a:rPr lang="it-IT" b="1" dirty="0">
                <a:solidFill>
                  <a:schemeClr val="tx1"/>
                </a:solidFill>
              </a:rPr>
              <a:t>Bocconi </a:t>
            </a:r>
            <a:r>
              <a:rPr lang="it-IT" b="1" dirty="0" err="1">
                <a:solidFill>
                  <a:schemeClr val="tx1"/>
                </a:solidFill>
              </a:rPr>
              <a:t>University</a:t>
            </a:r>
            <a:r>
              <a:rPr lang="it-IT" b="1" dirty="0">
                <a:solidFill>
                  <a:schemeClr val="tx1"/>
                </a:solidFill>
              </a:rPr>
              <a:t>, Milan (</a:t>
            </a:r>
            <a:r>
              <a:rPr lang="it-IT" b="1" dirty="0" err="1">
                <a:solidFill>
                  <a:schemeClr val="tx1"/>
                </a:solidFill>
              </a:rPr>
              <a:t>Italy</a:t>
            </a:r>
            <a:r>
              <a:rPr lang="it-IT" b="1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62048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1149926"/>
            <a:ext cx="12192000" cy="5549453"/>
          </a:xfrm>
        </p:spPr>
        <p:txBody>
          <a:bodyPr>
            <a:noAutofit/>
          </a:bodyPr>
          <a:lstStyle/>
          <a:p>
            <a:br>
              <a:rPr lang="en-US" sz="5000" b="1" dirty="0"/>
            </a:br>
            <a:r>
              <a:rPr lang="en-US" sz="5000" b="1" dirty="0"/>
              <a:t>- </a:t>
            </a:r>
            <a:r>
              <a:rPr lang="en-US" sz="5000" b="1" dirty="0">
                <a:solidFill>
                  <a:schemeClr val="tx2"/>
                </a:solidFill>
              </a:rPr>
              <a:t>IP Teaching for TTOs</a:t>
            </a:r>
            <a:br>
              <a:rPr lang="en-US" sz="5000" b="1" dirty="0">
                <a:solidFill>
                  <a:schemeClr val="tx2"/>
                </a:solidFill>
              </a:rPr>
            </a:br>
            <a:br>
              <a:rPr lang="en-US" sz="5000" b="1" dirty="0">
                <a:solidFill>
                  <a:schemeClr val="tx2"/>
                </a:solidFill>
              </a:rPr>
            </a:br>
            <a:r>
              <a:rPr lang="en-US" sz="5000" b="1" dirty="0">
                <a:solidFill>
                  <a:schemeClr val="tx2"/>
                </a:solidFill>
              </a:rPr>
              <a:t>- Challenges posed by IP Teaching for TTOs</a:t>
            </a:r>
            <a:br>
              <a:rPr lang="en-US" sz="5000" b="1" dirty="0">
                <a:solidFill>
                  <a:schemeClr val="tx2"/>
                </a:solidFill>
              </a:rPr>
            </a:br>
            <a:br>
              <a:rPr lang="en-US" sz="5000" b="1" dirty="0">
                <a:solidFill>
                  <a:schemeClr val="tx2"/>
                </a:solidFill>
              </a:rPr>
            </a:br>
            <a:r>
              <a:rPr lang="en-US" sz="5000" b="1" dirty="0">
                <a:solidFill>
                  <a:schemeClr val="tx2"/>
                </a:solidFill>
              </a:rPr>
              <a:t>- Methodologies to teach IP for TTOs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" y="0"/>
            <a:ext cx="12039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000" b="1" dirty="0"/>
              <a:t>General </a:t>
            </a:r>
            <a:r>
              <a:rPr lang="it-IT" sz="5000" b="1" dirty="0" err="1"/>
              <a:t>Outline</a:t>
            </a:r>
            <a:endParaRPr lang="it-IT" sz="5000" b="1" dirty="0"/>
          </a:p>
        </p:txBody>
      </p:sp>
    </p:spTree>
    <p:extLst>
      <p:ext uri="{BB962C8B-B14F-4D97-AF65-F5344CB8AC3E}">
        <p14:creationId xmlns:p14="http://schemas.microsoft.com/office/powerpoint/2010/main" val="1371514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" y="373224"/>
            <a:ext cx="12191999" cy="6484776"/>
          </a:xfrm>
        </p:spPr>
        <p:txBody>
          <a:bodyPr>
            <a:noAutofit/>
          </a:bodyPr>
          <a:lstStyle/>
          <a:p>
            <a:pPr algn="l"/>
            <a:r>
              <a:rPr lang="en-US" sz="3800" b="1" u="sng" dirty="0">
                <a:solidFill>
                  <a:schemeClr val="tx1"/>
                </a:solidFill>
              </a:rPr>
              <a:t>Technology Transfer Offices</a:t>
            </a:r>
            <a:r>
              <a:rPr lang="en-US" sz="3800" b="1" dirty="0">
                <a:solidFill>
                  <a:schemeClr val="tx1"/>
                </a:solidFill>
              </a:rPr>
              <a:t> represent, together with </a:t>
            </a:r>
            <a:r>
              <a:rPr lang="en-US" sz="3800" b="1" u="sng" dirty="0">
                <a:solidFill>
                  <a:schemeClr val="tx1"/>
                </a:solidFill>
              </a:rPr>
              <a:t>Research and Innovation Offices</a:t>
            </a:r>
            <a:r>
              <a:rPr lang="mr-IN" sz="3800" b="1" dirty="0">
                <a:solidFill>
                  <a:schemeClr val="tx1"/>
                </a:solidFill>
              </a:rPr>
              <a:t>…</a:t>
            </a:r>
            <a:r>
              <a:rPr lang="it-IT" sz="3800" b="1" dirty="0">
                <a:solidFill>
                  <a:schemeClr val="tx1"/>
                </a:solidFill>
              </a:rPr>
              <a:t>:</a:t>
            </a:r>
            <a:br>
              <a:rPr lang="en-US" sz="3800" b="1" dirty="0">
                <a:solidFill>
                  <a:schemeClr val="tx1"/>
                </a:solidFill>
              </a:rPr>
            </a:br>
            <a:br>
              <a:rPr lang="en-US" sz="3800" b="1" dirty="0">
                <a:solidFill>
                  <a:schemeClr val="tx1"/>
                </a:solidFill>
              </a:rPr>
            </a:br>
            <a:r>
              <a:rPr lang="en-US" sz="3800" b="1" dirty="0">
                <a:solidFill>
                  <a:schemeClr val="tx1"/>
                </a:solidFill>
              </a:rPr>
              <a:t>- the bridge between Universities and the market;</a:t>
            </a:r>
            <a:br>
              <a:rPr lang="en-US" sz="3800" b="1" dirty="0">
                <a:solidFill>
                  <a:schemeClr val="tx1"/>
                </a:solidFill>
              </a:rPr>
            </a:br>
            <a:br>
              <a:rPr lang="en-US" sz="3800" b="1" dirty="0">
                <a:solidFill>
                  <a:schemeClr val="tx1"/>
                </a:solidFill>
              </a:rPr>
            </a:br>
            <a:r>
              <a:rPr lang="en-US" sz="3800" b="1" dirty="0">
                <a:solidFill>
                  <a:schemeClr val="tx1"/>
                </a:solidFill>
              </a:rPr>
              <a:t>- the key to sustainably exploit University’s research results; </a:t>
            </a:r>
            <a:br>
              <a:rPr lang="en-US" sz="3800" b="1" dirty="0">
                <a:solidFill>
                  <a:schemeClr val="tx1"/>
                </a:solidFill>
              </a:rPr>
            </a:br>
            <a:br>
              <a:rPr lang="en-US" sz="3800" b="1" dirty="0">
                <a:solidFill>
                  <a:schemeClr val="tx1"/>
                </a:solidFill>
              </a:rPr>
            </a:br>
            <a:r>
              <a:rPr lang="en-US" sz="3800" b="1" dirty="0">
                <a:solidFill>
                  <a:schemeClr val="tx1"/>
                </a:solidFill>
              </a:rPr>
              <a:t>- a resource for Universities and research centers.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" y="0"/>
            <a:ext cx="12039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000" b="1" dirty="0"/>
              <a:t>IP </a:t>
            </a:r>
            <a:r>
              <a:rPr lang="it-IT" sz="5000" b="1" dirty="0" err="1"/>
              <a:t>Teaching</a:t>
            </a:r>
            <a:r>
              <a:rPr lang="it-IT" sz="5000" b="1" dirty="0"/>
              <a:t> for </a:t>
            </a:r>
            <a:r>
              <a:rPr lang="it-IT" sz="5000" b="1" dirty="0" err="1"/>
              <a:t>TTOs</a:t>
            </a:r>
            <a:endParaRPr lang="it-IT" sz="5000" b="1" dirty="0"/>
          </a:p>
        </p:txBody>
      </p:sp>
    </p:spTree>
    <p:extLst>
      <p:ext uri="{BB962C8B-B14F-4D97-AF65-F5344CB8AC3E}">
        <p14:creationId xmlns:p14="http://schemas.microsoft.com/office/powerpoint/2010/main" val="2007854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861774"/>
            <a:ext cx="12192000" cy="5996226"/>
          </a:xfrm>
        </p:spPr>
        <p:txBody>
          <a:bodyPr>
            <a:normAutofit/>
          </a:bodyPr>
          <a:lstStyle/>
          <a:p>
            <a:pPr algn="l"/>
            <a:r>
              <a:rPr lang="en-US" sz="5000" b="1" dirty="0">
                <a:solidFill>
                  <a:schemeClr val="tx2"/>
                </a:solidFill>
              </a:rPr>
              <a:t>- Teaching IP to scientific professionals or professionals dealing with researchers!</a:t>
            </a:r>
            <a:br>
              <a:rPr lang="en-US" sz="5000" b="1" dirty="0">
                <a:solidFill>
                  <a:schemeClr val="tx2"/>
                </a:solidFill>
              </a:rPr>
            </a:br>
            <a:br>
              <a:rPr lang="en-US" sz="5000" b="1" dirty="0"/>
            </a:br>
            <a:r>
              <a:rPr lang="en-US" sz="5000" b="1" dirty="0"/>
              <a:t>- Teaching IP to non-lawyer.</a:t>
            </a:r>
            <a:br>
              <a:rPr lang="en-US" sz="4500" b="1" dirty="0"/>
            </a:br>
            <a:br>
              <a:rPr lang="en-US" sz="4000" b="1" dirty="0"/>
            </a:b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" y="0"/>
            <a:ext cx="12039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000" b="1" dirty="0" err="1"/>
              <a:t>Challenges</a:t>
            </a:r>
            <a:r>
              <a:rPr lang="it-IT" sz="5000" b="1" dirty="0"/>
              <a:t>/ I</a:t>
            </a:r>
          </a:p>
        </p:txBody>
      </p:sp>
    </p:spTree>
    <p:extLst>
      <p:ext uri="{BB962C8B-B14F-4D97-AF65-F5344CB8AC3E}">
        <p14:creationId xmlns:p14="http://schemas.microsoft.com/office/powerpoint/2010/main" val="1631835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861774"/>
            <a:ext cx="12192000" cy="5996226"/>
          </a:xfrm>
        </p:spPr>
        <p:txBody>
          <a:bodyPr>
            <a:normAutofit/>
          </a:bodyPr>
          <a:lstStyle/>
          <a:p>
            <a:pPr algn="l"/>
            <a:r>
              <a:rPr lang="en-US" sz="5000" b="1" dirty="0"/>
              <a:t>- Communication problems!</a:t>
            </a:r>
            <a:br>
              <a:rPr lang="en-US" sz="5000" b="1" dirty="0"/>
            </a:br>
            <a:br>
              <a:rPr lang="en-US" sz="5000" b="1" dirty="0"/>
            </a:br>
            <a:br>
              <a:rPr lang="en-US" sz="5000" b="1" dirty="0"/>
            </a:br>
            <a:r>
              <a:rPr lang="en-US" sz="5000" b="1" dirty="0"/>
              <a:t>- Management of dichotomy of objectives: disclosure v. IP protection.</a:t>
            </a:r>
            <a:br>
              <a:rPr lang="en-US" sz="5000" b="1" dirty="0"/>
            </a:br>
            <a:br>
              <a:rPr lang="en-US" sz="5000" b="1" dirty="0"/>
            </a:br>
            <a:endParaRPr lang="en-US" sz="5000" b="1" dirty="0">
              <a:solidFill>
                <a:schemeClr val="tx2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" y="0"/>
            <a:ext cx="12039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000" b="1" dirty="0" err="1"/>
              <a:t>Challenges</a:t>
            </a:r>
            <a:r>
              <a:rPr lang="it-IT" sz="5000" b="1" dirty="0"/>
              <a:t>/ II</a:t>
            </a:r>
          </a:p>
        </p:txBody>
      </p:sp>
    </p:spTree>
    <p:extLst>
      <p:ext uri="{BB962C8B-B14F-4D97-AF65-F5344CB8AC3E}">
        <p14:creationId xmlns:p14="http://schemas.microsoft.com/office/powerpoint/2010/main" val="1558974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861774"/>
            <a:ext cx="12192000" cy="5996226"/>
          </a:xfrm>
        </p:spPr>
        <p:txBody>
          <a:bodyPr>
            <a:noAutofit/>
          </a:bodyPr>
          <a:lstStyle/>
          <a:p>
            <a:pPr algn="l"/>
            <a:r>
              <a:rPr lang="en-US" sz="3800" b="1" dirty="0">
                <a:solidFill>
                  <a:schemeClr val="tx2"/>
                </a:solidFill>
              </a:rPr>
              <a:t>- IP Compact Courses: basic tools to be further developed.</a:t>
            </a:r>
            <a:br>
              <a:rPr lang="en-US" sz="3800" b="1" dirty="0">
                <a:solidFill>
                  <a:schemeClr val="tx2"/>
                </a:solidFill>
              </a:rPr>
            </a:br>
            <a:br>
              <a:rPr lang="en-US" sz="3800" b="1" dirty="0"/>
            </a:br>
            <a:r>
              <a:rPr lang="en-US" sz="3800" b="1" dirty="0"/>
              <a:t>- Using ad-hoc teaching materials: EPO and EUIPO.</a:t>
            </a:r>
            <a:br>
              <a:rPr lang="en-US" sz="3800" b="1" dirty="0"/>
            </a:br>
            <a:br>
              <a:rPr lang="en-US" sz="3800" b="1" dirty="0"/>
            </a:br>
            <a:r>
              <a:rPr lang="en-US" sz="3800" b="1" dirty="0"/>
              <a:t>- Focus on real cases and communication skills.</a:t>
            </a:r>
            <a:br>
              <a:rPr lang="en-US" sz="3800" b="1" dirty="0"/>
            </a:br>
            <a:br>
              <a:rPr lang="en-US" sz="3800" b="1" dirty="0"/>
            </a:br>
            <a:r>
              <a:rPr lang="en-US" sz="3800" b="1" dirty="0"/>
              <a:t>- Tools to bridge conflicting interests and eye to the relevant market.</a:t>
            </a:r>
            <a:endParaRPr lang="en-US" sz="3800" b="1" dirty="0">
              <a:solidFill>
                <a:schemeClr val="tx2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" y="0"/>
            <a:ext cx="12039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000" b="1" dirty="0" err="1"/>
              <a:t>Methodologies</a:t>
            </a:r>
            <a:endParaRPr lang="it-IT" sz="5000" b="1" dirty="0"/>
          </a:p>
        </p:txBody>
      </p:sp>
    </p:spTree>
    <p:extLst>
      <p:ext uri="{BB962C8B-B14F-4D97-AF65-F5344CB8AC3E}">
        <p14:creationId xmlns:p14="http://schemas.microsoft.com/office/powerpoint/2010/main" val="242892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861774"/>
            <a:ext cx="12192000" cy="5996226"/>
          </a:xfrm>
        </p:spPr>
        <p:txBody>
          <a:bodyPr>
            <a:normAutofit/>
          </a:bodyPr>
          <a:lstStyle/>
          <a:p>
            <a:pPr algn="l"/>
            <a:r>
              <a:rPr lang="en-US" sz="5000" b="1" dirty="0"/>
              <a:t>- Teaching IP for TTOs: a practical challenge…</a:t>
            </a:r>
            <a:br>
              <a:rPr lang="en-US" sz="5000" b="1" dirty="0"/>
            </a:br>
            <a:br>
              <a:rPr lang="en-US" sz="5000" b="1" dirty="0"/>
            </a:br>
            <a:r>
              <a:rPr lang="en-US" sz="5000" b="1" dirty="0"/>
              <a:t>-…which benefits teaching/University’s activities themselves!</a:t>
            </a:r>
            <a:br>
              <a:rPr lang="en-US" sz="5000" b="1" dirty="0"/>
            </a:br>
            <a:br>
              <a:rPr lang="en-US" sz="5000" b="1" dirty="0"/>
            </a:br>
            <a:endParaRPr lang="en-US" sz="5000" b="1" dirty="0">
              <a:solidFill>
                <a:schemeClr val="tx2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" y="0"/>
            <a:ext cx="12039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000" b="1" dirty="0" err="1"/>
              <a:t>Concluding</a:t>
            </a:r>
            <a:r>
              <a:rPr lang="it-IT" sz="5000" b="1" dirty="0"/>
              <a:t> </a:t>
            </a:r>
            <a:r>
              <a:rPr lang="it-IT" sz="5000" b="1" dirty="0" err="1"/>
              <a:t>Remarks</a:t>
            </a:r>
            <a:endParaRPr lang="it-IT" sz="5000" b="1" dirty="0"/>
          </a:p>
        </p:txBody>
      </p:sp>
    </p:spTree>
    <p:extLst>
      <p:ext uri="{BB962C8B-B14F-4D97-AF65-F5344CB8AC3E}">
        <p14:creationId xmlns:p14="http://schemas.microsoft.com/office/powerpoint/2010/main" val="583612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1149926"/>
            <a:ext cx="11014364" cy="5458691"/>
          </a:xfrm>
        </p:spPr>
        <p:txBody>
          <a:bodyPr>
            <a:normAutofit/>
          </a:bodyPr>
          <a:lstStyle/>
          <a:p>
            <a:pPr algn="ctr"/>
            <a:r>
              <a:rPr lang="en-US" sz="5000" b="1" dirty="0">
                <a:solidFill>
                  <a:schemeClr val="tx1"/>
                </a:solidFill>
              </a:rPr>
              <a:t>Thank You for Your Attention!</a:t>
            </a:r>
            <a:br>
              <a:rPr lang="en-US" sz="5000" b="1" dirty="0">
                <a:solidFill>
                  <a:schemeClr val="tx1"/>
                </a:solidFill>
              </a:rPr>
            </a:br>
            <a:br>
              <a:rPr lang="en-US" sz="5000" b="1" dirty="0">
                <a:solidFill>
                  <a:schemeClr val="tx1"/>
                </a:solidFill>
              </a:rPr>
            </a:br>
            <a:r>
              <a:rPr lang="en-US" sz="5000" b="1" dirty="0">
                <a:solidFill>
                  <a:schemeClr val="tx1"/>
                </a:solidFill>
              </a:rPr>
              <a:t>Contacts:</a:t>
            </a:r>
            <a:br>
              <a:rPr lang="en-US" sz="5000" b="1" dirty="0">
                <a:solidFill>
                  <a:schemeClr val="tx1"/>
                </a:solidFill>
              </a:rPr>
            </a:br>
            <a:r>
              <a:rPr lang="en-US" sz="5000" b="1" dirty="0">
                <a:solidFill>
                  <a:schemeClr val="tx1"/>
                </a:solidFill>
                <a:hlinkClick r:id="rId2"/>
              </a:rPr>
              <a:t>laurent.manderieux@unibocconi.it</a:t>
            </a:r>
            <a:r>
              <a:rPr lang="en-US" sz="5000" b="1" dirty="0">
                <a:solidFill>
                  <a:schemeClr val="tx1"/>
                </a:solidFill>
              </a:rPr>
              <a:t> </a:t>
            </a:r>
            <a:br>
              <a:rPr lang="en-US" sz="5000" b="1" dirty="0">
                <a:solidFill>
                  <a:schemeClr val="tx1"/>
                </a:solidFill>
              </a:rPr>
            </a:br>
            <a:r>
              <a:rPr lang="en-US" sz="5000" b="1" dirty="0">
                <a:solidFill>
                  <a:schemeClr val="tx1"/>
                </a:solidFill>
                <a:hlinkClick r:id="rId3"/>
              </a:rPr>
              <a:t>gabriele.gagliani@unibocconi.it</a:t>
            </a:r>
            <a:r>
              <a:rPr lang="en-US" sz="5000" b="1" dirty="0">
                <a:solidFill>
                  <a:schemeClr val="tx1"/>
                </a:solidFill>
              </a:rPr>
              <a:t> </a:t>
            </a:r>
            <a:br>
              <a:rPr lang="en-US" sz="5000" b="1" dirty="0">
                <a:solidFill>
                  <a:srgbClr val="FF0000"/>
                </a:solidFill>
              </a:rPr>
            </a:br>
            <a:br>
              <a:rPr lang="en-US" sz="5000" b="1" dirty="0">
                <a:solidFill>
                  <a:srgbClr val="FF0000"/>
                </a:solidFill>
              </a:rPr>
            </a:br>
            <a:endParaRPr lang="en-US" sz="5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670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Ione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e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2529</TotalTime>
  <Words>91</Words>
  <Application>Microsoft Macintosh PowerPoint</Application>
  <PresentationFormat>Widescreen</PresentationFormat>
  <Paragraphs>18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Mangal</vt:lpstr>
      <vt:lpstr>Wingdings 3</vt:lpstr>
      <vt:lpstr>Ione</vt:lpstr>
      <vt:lpstr>Intellectual Property Teaching for Technology Transfer Offices</vt:lpstr>
      <vt:lpstr> - IP Teaching for TTOs  - Challenges posed by IP Teaching for TTOs  - Methodologies to teach IP for TTOs</vt:lpstr>
      <vt:lpstr>Technology Transfer Offices represent, together with Research and Innovation Offices…:  - the bridge between Universities and the market;  - the key to sustainably exploit University’s research results;   - a resource for Universities and research centers.</vt:lpstr>
      <vt:lpstr>- Teaching IP to scientific professionals or professionals dealing with researchers!  - Teaching IP to non-lawyer.  </vt:lpstr>
      <vt:lpstr>- Communication problems!   - Management of dichotomy of objectives: disclosure v. IP protection.  </vt:lpstr>
      <vt:lpstr>- IP Compact Courses: basic tools to be further developed.  - Using ad-hoc teaching materials: EPO and EUIPO.  - Focus on real cases and communication skills.  - Tools to bridge conflicting interests and eye to the relevant market.</vt:lpstr>
      <vt:lpstr>- Teaching IP for TTOs: a practical challenge…  -…which benefits teaching/University’s activities themselves!  </vt:lpstr>
      <vt:lpstr>Thank You for Your Attention!  Contacts: laurent.manderieux@unibocconi.it  gabriele.gagliani@unibocconi.it  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 Trade and Investment Renewable Energy-Disputes: Trends and Prospects </dc:title>
  <dc:creator>Utente di Microsoft Office</dc:creator>
  <cp:lastModifiedBy>Microsoft Office User</cp:lastModifiedBy>
  <cp:revision>108</cp:revision>
  <dcterms:created xsi:type="dcterms:W3CDTF">2018-10-10T10:16:15Z</dcterms:created>
  <dcterms:modified xsi:type="dcterms:W3CDTF">2019-03-30T17:50:29Z</dcterms:modified>
</cp:coreProperties>
</file>