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4" r:id="rId3"/>
    <p:sldId id="266" r:id="rId4"/>
    <p:sldId id="277" r:id="rId5"/>
    <p:sldId id="267" r:id="rId6"/>
    <p:sldId id="268" r:id="rId7"/>
    <p:sldId id="269" r:id="rId8"/>
    <p:sldId id="270" r:id="rId9"/>
    <p:sldId id="271" r:id="rId10"/>
    <p:sldId id="278" r:id="rId11"/>
    <p:sldId id="272" r:id="rId12"/>
    <p:sldId id="258" r:id="rId13"/>
    <p:sldId id="262" r:id="rId14"/>
    <p:sldId id="257" r:id="rId15"/>
    <p:sldId id="261" r:id="rId16"/>
    <p:sldId id="279" r:id="rId17"/>
    <p:sldId id="260" r:id="rId18"/>
    <p:sldId id="276" r:id="rId19"/>
    <p:sldId id="280" r:id="rId20"/>
    <p:sldId id="281" r:id="rId21"/>
    <p:sldId id="282" r:id="rId22"/>
    <p:sldId id="283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8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0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6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5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6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1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3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0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7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E9AF4-A689-E340-9765-42DB2AE0B97D}" type="datetimeFigureOut">
              <a:rPr lang="en-US" smtClean="0"/>
              <a:t>3/30/19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89590-81E7-0B45-89FE-932704B225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Stages in an IP Educator’s career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Professor Ruth Soetendorp</a:t>
            </a:r>
          </a:p>
          <a:p>
            <a:r>
              <a:rPr lang="en-US" sz="2600" dirty="0"/>
              <a:t>CIPPM Bournemouth University</a:t>
            </a:r>
          </a:p>
          <a:p>
            <a:r>
              <a:rPr lang="en-US" sz="2600" dirty="0"/>
              <a:t>Cass Business School City University of London</a:t>
            </a:r>
          </a:p>
        </p:txBody>
      </p:sp>
    </p:spTree>
    <p:extLst>
      <p:ext uri="{BB962C8B-B14F-4D97-AF65-F5344CB8AC3E}">
        <p14:creationId xmlns:p14="http://schemas.microsoft.com/office/powerpoint/2010/main" val="3385192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4056"/>
            <a:ext cx="8348133" cy="1283582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 Coping with Rejection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Some of my rejections:</a:t>
            </a:r>
          </a:p>
          <a:p>
            <a:r>
              <a:rPr lang="en-US" dirty="0"/>
              <a:t>Applied 3 times for an established post</a:t>
            </a:r>
          </a:p>
          <a:p>
            <a:r>
              <a:rPr lang="en-US" dirty="0"/>
              <a:t>Applied twice to be an Established Chair</a:t>
            </a:r>
          </a:p>
          <a:p>
            <a:r>
              <a:rPr lang="en-US" dirty="0"/>
              <a:t>Challenged a </a:t>
            </a:r>
            <a:r>
              <a:rPr lang="en-US" dirty="0" err="1"/>
              <a:t>Leverhulme</a:t>
            </a:r>
            <a:r>
              <a:rPr lang="en-US" dirty="0"/>
              <a:t>  Trust Funding decision</a:t>
            </a:r>
          </a:p>
        </p:txBody>
      </p:sp>
      <p:pic>
        <p:nvPicPr>
          <p:cNvPr id="9" name="Picture 8" descr="downlo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366" y="5171193"/>
            <a:ext cx="1553634" cy="1553634"/>
          </a:xfrm>
          <a:prstGeom prst="rect">
            <a:avLst/>
          </a:prstGeom>
        </p:spPr>
      </p:pic>
      <p:pic>
        <p:nvPicPr>
          <p:cNvPr id="11" name="Content Placeholder 10" descr="download.jpg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70" t="-1" r="-2115" b="-1414"/>
          <a:stretch/>
        </p:blipFill>
        <p:spPr>
          <a:xfrm>
            <a:off x="-155223" y="56445"/>
            <a:ext cx="4064001" cy="6456716"/>
          </a:xfrm>
        </p:spPr>
      </p:pic>
    </p:spTree>
    <p:extLst>
      <p:ext uri="{BB962C8B-B14F-4D97-AF65-F5344CB8AC3E}">
        <p14:creationId xmlns:p14="http://schemas.microsoft.com/office/powerpoint/2010/main" val="232470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the worlds an (academic) stage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JAQUES: All the world's a stage,</a:t>
            </a:r>
          </a:p>
          <a:p>
            <a:r>
              <a:rPr lang="en-US" dirty="0"/>
              <a:t>And all the men and women merely players;</a:t>
            </a:r>
          </a:p>
          <a:p>
            <a:r>
              <a:rPr lang="en-US" dirty="0"/>
              <a:t>They have their exits and their entrances,</a:t>
            </a:r>
          </a:p>
          <a:p>
            <a:r>
              <a:rPr lang="en-US" dirty="0"/>
              <a:t>And one man in his time plays many parts,</a:t>
            </a:r>
          </a:p>
          <a:p>
            <a:r>
              <a:rPr lang="en-US" dirty="0"/>
              <a:t>His acts being seven ages. At first, </a:t>
            </a:r>
            <a:r>
              <a:rPr lang="en-US" b="1" dirty="0"/>
              <a:t>the infant</a:t>
            </a:r>
            <a:r>
              <a:rPr lang="en-US" dirty="0"/>
              <a:t>,</a:t>
            </a:r>
          </a:p>
          <a:p>
            <a:r>
              <a:rPr lang="en-US" dirty="0"/>
              <a:t>Mewling and puking in the nurse's arms.</a:t>
            </a:r>
          </a:p>
          <a:p>
            <a:r>
              <a:rPr lang="en-US" dirty="0"/>
              <a:t>Then </a:t>
            </a:r>
            <a:r>
              <a:rPr lang="en-US" b="1" dirty="0"/>
              <a:t>the whining schoolboy</a:t>
            </a:r>
            <a:r>
              <a:rPr lang="en-US" dirty="0"/>
              <a:t>, with his satchel</a:t>
            </a:r>
          </a:p>
          <a:p>
            <a:r>
              <a:rPr lang="en-US" dirty="0"/>
              <a:t>And shining morning face, creeping like a snail</a:t>
            </a:r>
          </a:p>
          <a:p>
            <a:r>
              <a:rPr lang="en-US" dirty="0"/>
              <a:t>Unwillingly to school. And then </a:t>
            </a:r>
            <a:r>
              <a:rPr lang="en-US" b="1" dirty="0"/>
              <a:t>the lover</a:t>
            </a:r>
            <a:r>
              <a:rPr lang="en-US" dirty="0"/>
              <a:t>,</a:t>
            </a:r>
          </a:p>
          <a:p>
            <a:r>
              <a:rPr lang="en-US" dirty="0"/>
              <a:t>Sighing like a furnace, with a woeful ballad</a:t>
            </a:r>
          </a:p>
          <a:p>
            <a:r>
              <a:rPr lang="en-US" dirty="0"/>
              <a:t>Made to his mistress' eyebrow. Then </a:t>
            </a:r>
            <a:r>
              <a:rPr lang="en-US" b="1" dirty="0"/>
              <a:t>a soldier</a:t>
            </a:r>
            <a:r>
              <a:rPr lang="en-US" dirty="0"/>
              <a:t>,</a:t>
            </a:r>
          </a:p>
          <a:p>
            <a:r>
              <a:rPr lang="en-US" dirty="0"/>
              <a:t>Full of strange oaths and bearded like the </a:t>
            </a:r>
            <a:r>
              <a:rPr lang="en-US" dirty="0" err="1"/>
              <a:t>pard</a:t>
            </a:r>
            <a:r>
              <a:rPr lang="en-US" dirty="0"/>
              <a:t>,</a:t>
            </a:r>
          </a:p>
          <a:p>
            <a:r>
              <a:rPr lang="en-US" dirty="0"/>
              <a:t>Jealous in honor, sudden and quick in quarrel,</a:t>
            </a:r>
          </a:p>
          <a:p>
            <a:r>
              <a:rPr lang="en-US" dirty="0"/>
              <a:t>Seeking the bubble reputation</a:t>
            </a:r>
          </a:p>
          <a:p>
            <a:r>
              <a:rPr lang="en-US" dirty="0"/>
              <a:t>Even in the cannon's mouth. And then </a:t>
            </a:r>
            <a:r>
              <a:rPr lang="en-US" b="1" dirty="0"/>
              <a:t>the justice</a:t>
            </a:r>
            <a:r>
              <a:rPr lang="en-US" dirty="0"/>
              <a:t>,</a:t>
            </a:r>
          </a:p>
          <a:p>
            <a:r>
              <a:rPr lang="en-US" dirty="0"/>
              <a:t>In fair round belly with good capon lined,</a:t>
            </a:r>
          </a:p>
          <a:p>
            <a:r>
              <a:rPr lang="en-US" dirty="0"/>
              <a:t>With eyes severe and beard of formal cut,</a:t>
            </a:r>
          </a:p>
          <a:p>
            <a:r>
              <a:rPr lang="en-US" dirty="0"/>
              <a:t>Full of wise saws and modern instances;</a:t>
            </a:r>
          </a:p>
          <a:p>
            <a:r>
              <a:rPr lang="en-US" dirty="0"/>
              <a:t>And so he plays his part. The sixth age shifts</a:t>
            </a:r>
          </a:p>
          <a:p>
            <a:r>
              <a:rPr lang="en-US" dirty="0"/>
              <a:t>Into the lean and </a:t>
            </a:r>
            <a:r>
              <a:rPr lang="en-US" dirty="0" err="1"/>
              <a:t>slippered</a:t>
            </a:r>
            <a:r>
              <a:rPr lang="en-US" dirty="0"/>
              <a:t> </a:t>
            </a:r>
            <a:r>
              <a:rPr lang="en-US" dirty="0" err="1"/>
              <a:t>pantaloon</a:t>
            </a:r>
            <a:r>
              <a:rPr lang="en-US" dirty="0"/>
              <a:t>,</a:t>
            </a:r>
          </a:p>
          <a:p>
            <a:r>
              <a:rPr lang="en-US" dirty="0"/>
              <a:t>With spectacles on nose and pouch on side;</a:t>
            </a:r>
          </a:p>
          <a:p>
            <a:r>
              <a:rPr lang="en-US" dirty="0"/>
              <a:t>His youthful hose, well saved, a world too wide</a:t>
            </a:r>
          </a:p>
          <a:p>
            <a:r>
              <a:rPr lang="en-US" dirty="0"/>
              <a:t>For his shrunk shank, and his big manly voice,</a:t>
            </a:r>
          </a:p>
          <a:p>
            <a:r>
              <a:rPr lang="en-US" dirty="0"/>
              <a:t>Turning again toward childish treble, pipes</a:t>
            </a:r>
          </a:p>
          <a:p>
            <a:r>
              <a:rPr lang="en-US" dirty="0"/>
              <a:t>And whistles in his sound. Last scene of all,</a:t>
            </a:r>
          </a:p>
          <a:p>
            <a:r>
              <a:rPr lang="en-US" dirty="0"/>
              <a:t>That ends this strange eventful history,</a:t>
            </a:r>
          </a:p>
          <a:p>
            <a:r>
              <a:rPr lang="en-US" dirty="0"/>
              <a:t>Is second childishness and mere oblivion,</a:t>
            </a:r>
          </a:p>
          <a:p>
            <a:r>
              <a:rPr lang="en-US" dirty="0"/>
              <a:t>Sans teeth, sans eyes, sans taste, sans everything.</a:t>
            </a:r>
          </a:p>
          <a:p>
            <a:endParaRPr lang="en-US" dirty="0"/>
          </a:p>
          <a:p>
            <a:r>
              <a:rPr lang="en-US" dirty="0"/>
              <a:t>As You like it,</a:t>
            </a:r>
          </a:p>
          <a:p>
            <a:r>
              <a:rPr lang="en-US" dirty="0"/>
              <a:t>William Shakespeare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sixth age shifts</a:t>
            </a:r>
          </a:p>
          <a:p>
            <a:pPr marL="0" indent="0">
              <a:buNone/>
            </a:pPr>
            <a:r>
              <a:rPr lang="en-US" sz="2400" dirty="0"/>
              <a:t>Into the lean and </a:t>
            </a:r>
            <a:r>
              <a:rPr lang="en-US" sz="2400" dirty="0" err="1"/>
              <a:t>slippered</a:t>
            </a:r>
            <a:r>
              <a:rPr lang="en-US" sz="2400" dirty="0"/>
              <a:t> </a:t>
            </a:r>
            <a:r>
              <a:rPr lang="en-US" sz="2400" dirty="0" err="1"/>
              <a:t>pantaloon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With spectacles on nose and pouch on side;</a:t>
            </a:r>
          </a:p>
          <a:p>
            <a:pPr marL="0" indent="0">
              <a:buNone/>
            </a:pPr>
            <a:r>
              <a:rPr lang="en-US" sz="2400" dirty="0"/>
              <a:t>His youthful hose, well saved, a world too wide</a:t>
            </a:r>
          </a:p>
          <a:p>
            <a:pPr marL="0" indent="0">
              <a:buNone/>
            </a:pPr>
            <a:r>
              <a:rPr lang="en-US" sz="2400" dirty="0"/>
              <a:t>For his shrunk shank, and his big manly voice,</a:t>
            </a:r>
          </a:p>
          <a:p>
            <a:pPr marL="0" indent="0">
              <a:buNone/>
            </a:pPr>
            <a:r>
              <a:rPr lang="en-US" sz="2400" dirty="0"/>
              <a:t>Turning again toward childish treble, pipes</a:t>
            </a:r>
          </a:p>
          <a:p>
            <a:pPr marL="0" indent="0">
              <a:buNone/>
            </a:pPr>
            <a:r>
              <a:rPr lang="en-US" sz="2400" dirty="0"/>
              <a:t>And whistles in his sound. </a:t>
            </a:r>
          </a:p>
        </p:txBody>
      </p:sp>
    </p:spTree>
    <p:extLst>
      <p:ext uri="{BB962C8B-B14F-4D97-AF65-F5344CB8AC3E}">
        <p14:creationId xmlns:p14="http://schemas.microsoft.com/office/powerpoint/2010/main" val="2330748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the (IP) past begin?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380145" y="1600200"/>
            <a:ext cx="8587821" cy="4525963"/>
          </a:xfrm>
        </p:spPr>
        <p:txBody>
          <a:bodyPr>
            <a:normAutofit/>
          </a:bodyPr>
          <a:lstStyle/>
          <a:p>
            <a:r>
              <a:rPr lang="en-US" dirty="0"/>
              <a:t>Legally, we endeavor to be up to the minute with regard to the latest legislation and decisions. </a:t>
            </a:r>
          </a:p>
          <a:p>
            <a:r>
              <a:rPr lang="en-US" dirty="0"/>
              <a:t>At the same time, we pay respect to ancient decisions that underpin current legal thinking.</a:t>
            </a:r>
          </a:p>
          <a:p>
            <a:r>
              <a:rPr lang="en-US" dirty="0"/>
              <a:t>We encourage students to do likewise</a:t>
            </a:r>
          </a:p>
        </p:txBody>
      </p:sp>
    </p:spTree>
    <p:extLst>
      <p:ext uri="{BB962C8B-B14F-4D97-AF65-F5344CB8AC3E}">
        <p14:creationId xmlns:p14="http://schemas.microsoft.com/office/powerpoint/2010/main" val="2091488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Ancient Legal IP is acceptable</a:t>
            </a:r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6" b="99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12094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past is a foreign country</a:t>
            </a:r>
            <a:r>
              <a:rPr lang="mr-IN" dirty="0"/>
              <a:t>…</a:t>
            </a:r>
            <a:r>
              <a:rPr lang="en-GB" dirty="0"/>
              <a:t>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“The past is a foreign country, they do things differently there”</a:t>
            </a:r>
          </a:p>
          <a:p>
            <a:r>
              <a:rPr lang="en-US" sz="1800" dirty="0"/>
              <a:t>L. P Hartley, The Go Between 1953</a:t>
            </a:r>
          </a:p>
          <a:p>
            <a:endParaRPr lang="en-US" sz="1800" dirty="0"/>
          </a:p>
          <a:p>
            <a:r>
              <a:rPr lang="en-US" dirty="0"/>
              <a:t>What does that mean in the latter stages of your career?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 descr="Macintosh HD:private:var:folders:6_:zh8nxfg95w16b5hs_mcq0qy40000gn:T:TemporaryItems:unnam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44952"/>
            <a:ext cx="4261152" cy="44116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7325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Ancient Cultural IP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Cultural references can become rapidly unacceptable </a:t>
            </a:r>
          </a:p>
          <a:p>
            <a:endParaRPr lang="en-US" dirty="0"/>
          </a:p>
          <a:p>
            <a:r>
              <a:rPr lang="en-US" dirty="0"/>
              <a:t>Academic year on year, check your cultural references, before your students check them for you.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Impact on legislators, like other fashions, changes fast.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128" y="3403600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74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Cultural IP examples</a:t>
            </a:r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0" r="129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8917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Whatevs</a:t>
            </a:r>
            <a:r>
              <a:rPr lang="mr-IN" dirty="0"/>
              <a:t>……</a:t>
            </a:r>
            <a:r>
              <a:rPr lang="en-GB" dirty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Where does Ancient Cultural IP begin?</a:t>
            </a:r>
          </a:p>
          <a:p>
            <a:r>
              <a:rPr lang="en-US" dirty="0"/>
              <a:t>1951: The Man in the White Suit </a:t>
            </a:r>
          </a:p>
          <a:p>
            <a:r>
              <a:rPr lang="en-US" dirty="0"/>
              <a:t>Music is more transitory.  </a:t>
            </a:r>
          </a:p>
          <a:p>
            <a:r>
              <a:rPr lang="en-US" dirty="0"/>
              <a:t>I used to use Bjork to illustrate the importance of keeping good records when collaborating</a:t>
            </a:r>
          </a:p>
          <a:p>
            <a:r>
              <a:rPr lang="en-US" dirty="0"/>
              <a:t>Not any more.  This year the students suggested I use Taylor Swift!</a:t>
            </a:r>
          </a:p>
          <a:p>
            <a:endParaRPr lang="en-US" dirty="0"/>
          </a:p>
        </p:txBody>
      </p:sp>
      <p:pic>
        <p:nvPicPr>
          <p:cNvPr id="5" name="Content Placeholder 7" descr="download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9" r="20579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117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to Retire?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Timing my retirement was a </a:t>
            </a:r>
            <a:r>
              <a:rPr lang="en-US" b="1" dirty="0"/>
              <a:t>personal</a:t>
            </a:r>
            <a:r>
              <a:rPr lang="en-US" dirty="0"/>
              <a:t> decision</a:t>
            </a:r>
          </a:p>
          <a:p>
            <a:r>
              <a:rPr lang="en-US" dirty="0"/>
              <a:t>It was triggered by wanting to:</a:t>
            </a:r>
          </a:p>
          <a:p>
            <a:r>
              <a:rPr lang="en-US" dirty="0"/>
              <a:t>return to London</a:t>
            </a:r>
          </a:p>
          <a:p>
            <a:r>
              <a:rPr lang="en-US" dirty="0"/>
              <a:t>benefit from a University redundancy deal</a:t>
            </a:r>
          </a:p>
          <a:p>
            <a:r>
              <a:rPr lang="en-US" dirty="0"/>
              <a:t>Continue ‘Working’ but NOT wanting another ‘Job’  (subtle difference)</a:t>
            </a:r>
          </a:p>
        </p:txBody>
      </p:sp>
    </p:spTree>
    <p:extLst>
      <p:ext uri="{BB962C8B-B14F-4D97-AF65-F5344CB8AC3E}">
        <p14:creationId xmlns:p14="http://schemas.microsoft.com/office/powerpoint/2010/main" val="3951516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Working Life after Retirement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Mine has included a number of invitations:</a:t>
            </a:r>
          </a:p>
          <a:p>
            <a:r>
              <a:rPr lang="en-US" dirty="0"/>
              <a:t>To take short term contracts covering absences - felt at times like the IP ‘A Team’</a:t>
            </a:r>
          </a:p>
          <a:p>
            <a:r>
              <a:rPr lang="en-US" dirty="0">
                <a:sym typeface="Wingdings"/>
              </a:rPr>
              <a:t>To act as an external examiner, sit on committees, business panels, attend IP education conferences, at home and abroad</a:t>
            </a:r>
          </a:p>
          <a:p>
            <a:r>
              <a:rPr lang="en-US" dirty="0"/>
              <a:t>To write for publication</a:t>
            </a:r>
          </a:p>
          <a:p>
            <a:r>
              <a:rPr lang="en-US" dirty="0"/>
              <a:t>To join research projects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41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e_Have_a_Responsibility_for_the_Future.gif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9" r="5649"/>
          <a:stretch>
            <a:fillRect/>
          </a:stretch>
        </p:blipFill>
        <p:spPr>
          <a:xfrm>
            <a:off x="0" y="16002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220788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IP education -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agreed to teach Introduction to Business Law on BSc management degree at City </a:t>
            </a:r>
            <a:r>
              <a:rPr lang="en-US" dirty="0" err="1"/>
              <a:t>UoL</a:t>
            </a:r>
            <a:endParaRPr lang="en-US" dirty="0"/>
          </a:p>
          <a:p>
            <a:r>
              <a:rPr lang="en-US" dirty="0"/>
              <a:t>Which led to design and delivery of an u/grad IP management module on </a:t>
            </a:r>
            <a:r>
              <a:rPr lang="en-US" dirty="0" err="1"/>
              <a:t>Bsc</a:t>
            </a:r>
            <a:r>
              <a:rPr lang="en-US" dirty="0"/>
              <a:t> Management</a:t>
            </a:r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Which led to design and delivery of a p/grad IP management module on City’s Masters in Innovation, Technology and Leadership</a:t>
            </a:r>
          </a:p>
          <a:p>
            <a:r>
              <a:rPr lang="en-US" dirty="0">
                <a:sym typeface="Wingdings"/>
              </a:rPr>
              <a:t>Which involves me in an Arts Council England Boosting Resilience research project</a:t>
            </a:r>
          </a:p>
          <a:p>
            <a:endParaRPr lang="en-US" dirty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825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IP Education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Offering IP Education in the innovative and creative, arts and culture  sectors</a:t>
            </a:r>
          </a:p>
          <a:p>
            <a:r>
              <a:rPr lang="en-US" dirty="0"/>
              <a:t>Promoting an approach to IP Education that focuses more on equipping students to ask questions than providing them with answers</a:t>
            </a:r>
          </a:p>
          <a:p>
            <a:r>
              <a:rPr lang="en-US" dirty="0"/>
              <a:t>Drawing on earlier work that highlighted the importance of embracing ignorance in professional education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83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</a:t>
            </a:r>
            <a:r>
              <a:rPr lang="mr-IN" dirty="0"/>
              <a:t>–</a:t>
            </a:r>
            <a:r>
              <a:rPr lang="en-US" dirty="0"/>
              <a:t> short term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Leading the ACE </a:t>
            </a:r>
            <a:r>
              <a:rPr lang="en-US" i="1" dirty="0"/>
              <a:t>Boosting Resilience for the New Normal Residential </a:t>
            </a:r>
            <a:r>
              <a:rPr lang="en-US" dirty="0"/>
              <a:t>workshop</a:t>
            </a:r>
          </a:p>
          <a:p>
            <a:r>
              <a:rPr lang="en-US" dirty="0"/>
              <a:t>Presenting to the </a:t>
            </a:r>
            <a:r>
              <a:rPr lang="en-US" i="1" dirty="0"/>
              <a:t>Centre for IP Understanding IP Awareness Summit</a:t>
            </a:r>
            <a:r>
              <a:rPr lang="en-US" dirty="0"/>
              <a:t>, NYC</a:t>
            </a:r>
          </a:p>
          <a:p>
            <a:r>
              <a:rPr lang="en-US" dirty="0"/>
              <a:t>Welcoming publication of the </a:t>
            </a:r>
            <a:r>
              <a:rPr lang="en-US" i="1" dirty="0"/>
              <a:t>UKIPO Research into Designs Infringement </a:t>
            </a:r>
            <a:r>
              <a:rPr lang="en-US" dirty="0"/>
              <a:t>report</a:t>
            </a:r>
          </a:p>
          <a:p>
            <a:r>
              <a:rPr lang="en-US" dirty="0"/>
              <a:t>Assessment Marking</a:t>
            </a:r>
            <a:r>
              <a:rPr lang="mr-IN" dirty="0"/>
              <a:t>…</a:t>
            </a:r>
            <a:r>
              <a:rPr lang="en-GB" dirty="0"/>
              <a:t> assessment marking</a:t>
            </a:r>
            <a:r>
              <a:rPr lang="mr-IN" dirty="0"/>
              <a:t>…</a:t>
            </a:r>
            <a:r>
              <a:rPr lang="en-GB" dirty="0"/>
              <a:t> assessment marking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3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long term to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Receiving invitations to do interesting things</a:t>
            </a:r>
          </a:p>
          <a:p>
            <a:r>
              <a:rPr lang="en-US" dirty="0"/>
              <a:t>Having something innovative and interesting to offer to EIPTN 2019</a:t>
            </a:r>
          </a:p>
          <a:p>
            <a:r>
              <a:rPr lang="en-US" dirty="0"/>
              <a:t>Reading about your innovations from the IP Education community</a:t>
            </a:r>
          </a:p>
          <a:p>
            <a:endParaRPr lang="en-US" dirty="0"/>
          </a:p>
        </p:txBody>
      </p:sp>
      <p:pic>
        <p:nvPicPr>
          <p:cNvPr id="5" name="Content Placeholder 4" descr="images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5" r="51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28086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2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Early days - In the beginning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choose Intellectual Property?</a:t>
            </a:r>
          </a:p>
          <a:p>
            <a:r>
              <a:rPr lang="en-US" dirty="0"/>
              <a:t>Why choose Academe?</a:t>
            </a:r>
          </a:p>
          <a:p>
            <a:r>
              <a:rPr lang="en-US" dirty="0"/>
              <a:t>Why choose IP Education</a:t>
            </a:r>
          </a:p>
          <a:p>
            <a:r>
              <a:rPr lang="en-US" dirty="0"/>
              <a:t>An IP educator’s career probably begins with offering to research and teach IP Law</a:t>
            </a:r>
          </a:p>
          <a:p>
            <a:r>
              <a:rPr lang="en-US" dirty="0"/>
              <a:t>But where does it end?</a:t>
            </a:r>
          </a:p>
        </p:txBody>
      </p:sp>
    </p:spTree>
    <p:extLst>
      <p:ext uri="{BB962C8B-B14F-4D97-AF65-F5344CB8AC3E}">
        <p14:creationId xmlns:p14="http://schemas.microsoft.com/office/powerpoint/2010/main" val="2260808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‘Foot in the Door’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513367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Opportunities arose in my own back yard</a:t>
            </a:r>
            <a:r>
              <a:rPr lang="mr-IN" dirty="0"/>
              <a:t>…</a:t>
            </a:r>
            <a:r>
              <a:rPr lang="en-GB" dirty="0"/>
              <a:t>.</a:t>
            </a:r>
          </a:p>
          <a:p>
            <a:r>
              <a:rPr lang="en-GB" dirty="0"/>
              <a:t>Enterprise challenges: </a:t>
            </a:r>
            <a:r>
              <a:rPr lang="en-GB" i="1" dirty="0"/>
              <a:t>students need IP advice</a:t>
            </a:r>
          </a:p>
          <a:p>
            <a:r>
              <a:rPr lang="en-GB" dirty="0"/>
              <a:t>University’s IP policy </a:t>
            </a:r>
            <a:r>
              <a:rPr lang="en-GB" i="1" dirty="0"/>
              <a:t>needs revision</a:t>
            </a:r>
          </a:p>
          <a:p>
            <a:r>
              <a:rPr lang="en-GB" dirty="0"/>
              <a:t>Trade Union </a:t>
            </a:r>
            <a:r>
              <a:rPr lang="en-GB"/>
              <a:t>- </a:t>
            </a:r>
            <a:r>
              <a:rPr lang="en-GB" i="1"/>
              <a:t>advice </a:t>
            </a:r>
            <a:r>
              <a:rPr lang="en-GB" i="1" dirty="0"/>
              <a:t>on staff IP rights</a:t>
            </a:r>
          </a:p>
          <a:p>
            <a:r>
              <a:rPr lang="en-GB" dirty="0"/>
              <a:t>Interdisciplinary research funding </a:t>
            </a:r>
            <a:r>
              <a:rPr lang="en-GB" i="1" dirty="0"/>
              <a:t>leads to cross faculty work</a:t>
            </a:r>
            <a:endParaRPr lang="en-US" i="1" dirty="0"/>
          </a:p>
        </p:txBody>
      </p:sp>
      <p:pic>
        <p:nvPicPr>
          <p:cNvPr id="5" name="Content Placeholder 7" descr="images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0" r="23230"/>
          <a:stretch>
            <a:fillRect/>
          </a:stretch>
        </p:blipFill>
        <p:spPr>
          <a:xfrm>
            <a:off x="5098828" y="1600200"/>
            <a:ext cx="3688424" cy="4525963"/>
          </a:xfrm>
        </p:spPr>
      </p:pic>
    </p:spTree>
    <p:extLst>
      <p:ext uri="{BB962C8B-B14F-4D97-AF65-F5344CB8AC3E}">
        <p14:creationId xmlns:p14="http://schemas.microsoft.com/office/powerpoint/2010/main" val="71890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‘Foot in the door’ we all have a tale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did I expect to make my entry level appointment?</a:t>
            </a:r>
          </a:p>
          <a:p>
            <a:endParaRPr lang="en-US" dirty="0"/>
          </a:p>
          <a:p>
            <a:r>
              <a:rPr lang="en-US" dirty="0"/>
              <a:t>What early stage compromises did I make to progress?</a:t>
            </a:r>
          </a:p>
          <a:p>
            <a:endParaRPr lang="en-US" dirty="0"/>
          </a:p>
          <a:p>
            <a:r>
              <a:rPr lang="en-US" dirty="0"/>
              <a:t>How did my academic career begin at Bournemouth University?</a:t>
            </a:r>
          </a:p>
        </p:txBody>
      </p:sp>
    </p:spTree>
    <p:extLst>
      <p:ext uri="{BB962C8B-B14F-4D97-AF65-F5344CB8AC3E}">
        <p14:creationId xmlns:p14="http://schemas.microsoft.com/office/powerpoint/2010/main" val="3379295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‘Foot in the door’ benefits</a:t>
            </a:r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1" r="16581"/>
          <a:stretch>
            <a:fillRect/>
          </a:stretch>
        </p:blipFill>
        <p:spPr/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Choose </a:t>
            </a:r>
            <a:r>
              <a:rPr lang="en-US" b="1" dirty="0"/>
              <a:t>WHERE</a:t>
            </a:r>
            <a:r>
              <a:rPr lang="en-US" dirty="0"/>
              <a:t> you want to work, take any job, knowing that your worth will be spotted</a:t>
            </a:r>
          </a:p>
          <a:p>
            <a:r>
              <a:rPr lang="en-US" dirty="0"/>
              <a:t>Rather than wait for </a:t>
            </a:r>
            <a:r>
              <a:rPr lang="en-US" b="1" dirty="0"/>
              <a:t>THE </a:t>
            </a:r>
            <a:r>
              <a:rPr lang="en-US" dirty="0"/>
              <a:t>job to present</a:t>
            </a:r>
          </a:p>
          <a:p>
            <a:r>
              <a:rPr lang="en-US" dirty="0"/>
              <a:t>Be confident in what is the best choice for you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331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‘never say no to an opportunity’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don’t know where it will lead</a:t>
            </a:r>
          </a:p>
          <a:p>
            <a:r>
              <a:rPr lang="en-US" b="1" dirty="0"/>
              <a:t>Union involvement </a:t>
            </a:r>
            <a:r>
              <a:rPr lang="en-US" dirty="0"/>
              <a:t>led me to develop a good relationship with University senior management</a:t>
            </a:r>
          </a:p>
          <a:p>
            <a:r>
              <a:rPr lang="en-US" b="1" dirty="0"/>
              <a:t>Pursue a niche interest</a:t>
            </a:r>
            <a:r>
              <a:rPr lang="en-US" dirty="0"/>
              <a:t>, even if others rubbish it</a:t>
            </a:r>
            <a:r>
              <a:rPr lang="mr-IN" dirty="0"/>
              <a:t>…</a:t>
            </a:r>
            <a:r>
              <a:rPr lang="en-GB" dirty="0"/>
              <a:t>.</a:t>
            </a:r>
            <a:r>
              <a:rPr lang="en-US" dirty="0"/>
              <a:t> e.g. researching student attitudes to IP with UK NUS</a:t>
            </a:r>
          </a:p>
          <a:p>
            <a:r>
              <a:rPr lang="en-US" b="1" dirty="0"/>
              <a:t>Accept tasks </a:t>
            </a:r>
            <a:r>
              <a:rPr lang="en-US" dirty="0"/>
              <a:t>for which you feel ill prepared</a:t>
            </a:r>
            <a:r>
              <a:rPr lang="mr-IN" dirty="0"/>
              <a:t>…</a:t>
            </a:r>
            <a:r>
              <a:rPr lang="en-US" dirty="0"/>
              <a:t>seeking answers can develop links that help your knowledge grow</a:t>
            </a:r>
          </a:p>
          <a:p>
            <a:r>
              <a:rPr lang="en-US" b="1" dirty="0"/>
              <a:t>Make friends </a:t>
            </a:r>
            <a:r>
              <a:rPr lang="en-US" dirty="0"/>
              <a:t>outside your comfort zone, outside your faculty </a:t>
            </a:r>
          </a:p>
        </p:txBody>
      </p:sp>
    </p:spTree>
    <p:extLst>
      <p:ext uri="{BB962C8B-B14F-4D97-AF65-F5344CB8AC3E}">
        <p14:creationId xmlns:p14="http://schemas.microsoft.com/office/powerpoint/2010/main" val="267416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 career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My confidence began to grow</a:t>
            </a:r>
          </a:p>
          <a:p>
            <a:r>
              <a:rPr lang="en-US" dirty="0"/>
              <a:t>Began to </a:t>
            </a:r>
            <a:r>
              <a:rPr lang="en-US" dirty="0" err="1"/>
              <a:t>recognise</a:t>
            </a:r>
            <a:r>
              <a:rPr lang="en-US" dirty="0"/>
              <a:t> my strengths, and weaknesses</a:t>
            </a:r>
          </a:p>
          <a:p>
            <a:r>
              <a:rPr lang="en-US" dirty="0"/>
              <a:t>Started taking responsibility at work, and in related </a:t>
            </a:r>
            <a:r>
              <a:rPr lang="en-US" dirty="0" err="1"/>
              <a:t>organisations</a:t>
            </a:r>
            <a:r>
              <a:rPr lang="en-US" dirty="0"/>
              <a:t>  </a:t>
            </a:r>
          </a:p>
          <a:p>
            <a:r>
              <a:rPr lang="en-US" dirty="0"/>
              <a:t>My ideas were becoming known and respected among peers, through publishing and presenting at conferences</a:t>
            </a:r>
          </a:p>
          <a:p>
            <a:r>
              <a:rPr lang="en-US" dirty="0"/>
              <a:t>My students were beginning to make careers of their own</a:t>
            </a:r>
          </a:p>
        </p:txBody>
      </p:sp>
    </p:spTree>
    <p:extLst>
      <p:ext uri="{BB962C8B-B14F-4D97-AF65-F5344CB8AC3E}">
        <p14:creationId xmlns:p14="http://schemas.microsoft.com/office/powerpoint/2010/main" val="229153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“Should I stay or Should I go?” </a:t>
            </a:r>
            <a:br>
              <a:rPr lang="en-US" dirty="0"/>
            </a:br>
            <a:r>
              <a:rPr lang="en-US" dirty="0"/>
              <a:t>The Clash, 1981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0" r="20310"/>
          <a:stretch>
            <a:fillRect/>
          </a:stretch>
        </p:blipFill>
        <p:spPr/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world’s your oyster</a:t>
            </a:r>
          </a:p>
          <a:p>
            <a:endParaRPr lang="en-US" dirty="0"/>
          </a:p>
          <a:p>
            <a:r>
              <a:rPr lang="en-US" dirty="0"/>
              <a:t>Take the risk?</a:t>
            </a:r>
          </a:p>
          <a:p>
            <a:endParaRPr lang="en-US" dirty="0"/>
          </a:p>
          <a:p>
            <a:r>
              <a:rPr lang="en-US" dirty="0"/>
              <a:t>Follow your dream?</a:t>
            </a:r>
          </a:p>
          <a:p>
            <a:endParaRPr lang="en-US" dirty="0"/>
          </a:p>
          <a:p>
            <a:r>
              <a:rPr lang="en-US" dirty="0"/>
              <a:t>If not now, when?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6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9147</TotalTime>
  <Words>1189</Words>
  <Application>Microsoft Macintosh PowerPoint</Application>
  <PresentationFormat>Presentazione su schermo (4:3)</PresentationFormat>
  <Paragraphs>143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Mangal</vt:lpstr>
      <vt:lpstr>Wingdings</vt:lpstr>
      <vt:lpstr>Office Theme</vt:lpstr>
      <vt:lpstr>Stages in an IP Educator’s career</vt:lpstr>
      <vt:lpstr>Presentazione standard di PowerPoint</vt:lpstr>
      <vt:lpstr>Early days - In the beginning</vt:lpstr>
      <vt:lpstr>‘Foot in the Door’ opportunities</vt:lpstr>
      <vt:lpstr>‘Foot in the door’ we all have a tale</vt:lpstr>
      <vt:lpstr>‘Foot in the door’ benefits</vt:lpstr>
      <vt:lpstr>‘never say no to an opportunity’</vt:lpstr>
      <vt:lpstr>Mid career</vt:lpstr>
      <vt:lpstr> “Should I stay or Should I go?”  The Clash, 1981 </vt:lpstr>
      <vt:lpstr> Coping with Rejection</vt:lpstr>
      <vt:lpstr>All the worlds an (academic) stage</vt:lpstr>
      <vt:lpstr>When does the (IP) past begin?</vt:lpstr>
      <vt:lpstr>Ancient Legal IP is acceptable</vt:lpstr>
      <vt:lpstr>The past is a foreign country….</vt:lpstr>
      <vt:lpstr>Ancient Cultural IP </vt:lpstr>
      <vt:lpstr>International Cultural IP examples</vt:lpstr>
      <vt:lpstr>Whatevs……*</vt:lpstr>
      <vt:lpstr>When to Retire?</vt:lpstr>
      <vt:lpstr>Working Life after Retirement</vt:lpstr>
      <vt:lpstr>Current IP education - teaching</vt:lpstr>
      <vt:lpstr>Current IP Education developments</vt:lpstr>
      <vt:lpstr>Looking forward – short term</vt:lpstr>
      <vt:lpstr>Looking forward long term to…</vt:lpstr>
      <vt:lpstr>Thank you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Beginning, Middle….. End?</dc:title>
  <dc:creator>Ruth Soetendorp</dc:creator>
  <cp:lastModifiedBy>Microsoft Office User</cp:lastModifiedBy>
  <cp:revision>51</cp:revision>
  <dcterms:created xsi:type="dcterms:W3CDTF">2018-10-23T09:35:44Z</dcterms:created>
  <dcterms:modified xsi:type="dcterms:W3CDTF">2019-03-30T10:30:40Z</dcterms:modified>
</cp:coreProperties>
</file>