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4" r:id="rId5"/>
    <p:sldId id="262" r:id="rId6"/>
    <p:sldId id="265" r:id="rId7"/>
    <p:sldId id="270" r:id="rId8"/>
    <p:sldId id="269" r:id="rId9"/>
    <p:sldId id="268" r:id="rId10"/>
    <p:sldId id="266" r:id="rId11"/>
    <p:sldId id="263" r:id="rId12"/>
    <p:sldId id="271" r:id="rId13"/>
    <p:sldId id="257" r:id="rId14"/>
    <p:sldId id="279" r:id="rId15"/>
    <p:sldId id="278" r:id="rId16"/>
    <p:sldId id="276" r:id="rId17"/>
    <p:sldId id="272" r:id="rId18"/>
    <p:sldId id="273" r:id="rId19"/>
    <p:sldId id="274" r:id="rId20"/>
    <p:sldId id="275" r:id="rId21"/>
    <p:sldId id="277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6" y="4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4718-3E67-4E9E-8E99-176B8205333F}" type="datetimeFigureOut">
              <a:rPr lang="en-IE" smtClean="0"/>
              <a:t>07/01/2021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11F0-9528-4459-BB56-DA82DDB583A6}" type="slidenum">
              <a:rPr lang="en-IE" smtClean="0"/>
              <a:t>‹N›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4787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4718-3E67-4E9E-8E99-176B8205333F}" type="datetimeFigureOut">
              <a:rPr lang="en-IE" smtClean="0"/>
              <a:t>07/01/2021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11F0-9528-4459-BB56-DA82DDB583A6}" type="slidenum">
              <a:rPr lang="en-IE" smtClean="0"/>
              <a:t>‹N›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1671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4718-3E67-4E9E-8E99-176B8205333F}" type="datetimeFigureOut">
              <a:rPr lang="en-IE" smtClean="0"/>
              <a:t>07/01/2021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11F0-9528-4459-BB56-DA82DDB583A6}" type="slidenum">
              <a:rPr lang="en-IE" smtClean="0"/>
              <a:t>‹N›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1602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4718-3E67-4E9E-8E99-176B8205333F}" type="datetimeFigureOut">
              <a:rPr lang="en-IE" smtClean="0"/>
              <a:t>07/01/2021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11F0-9528-4459-BB56-DA82DDB583A6}" type="slidenum">
              <a:rPr lang="en-IE" smtClean="0"/>
              <a:t>‹N›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9581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4718-3E67-4E9E-8E99-176B8205333F}" type="datetimeFigureOut">
              <a:rPr lang="en-IE" smtClean="0"/>
              <a:t>07/01/2021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11F0-9528-4459-BB56-DA82DDB583A6}" type="slidenum">
              <a:rPr lang="en-IE" smtClean="0"/>
              <a:t>‹N›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4835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4718-3E67-4E9E-8E99-176B8205333F}" type="datetimeFigureOut">
              <a:rPr lang="en-IE" smtClean="0"/>
              <a:t>07/01/2021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11F0-9528-4459-BB56-DA82DDB583A6}" type="slidenum">
              <a:rPr lang="en-IE" smtClean="0"/>
              <a:t>‹N›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72789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4718-3E67-4E9E-8E99-176B8205333F}" type="datetimeFigureOut">
              <a:rPr lang="en-IE" smtClean="0"/>
              <a:t>07/01/2021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11F0-9528-4459-BB56-DA82DDB583A6}" type="slidenum">
              <a:rPr lang="en-IE" smtClean="0"/>
              <a:t>‹N›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1548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4718-3E67-4E9E-8E99-176B8205333F}" type="datetimeFigureOut">
              <a:rPr lang="en-IE" smtClean="0"/>
              <a:t>07/01/2021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11F0-9528-4459-BB56-DA82DDB583A6}" type="slidenum">
              <a:rPr lang="en-IE" smtClean="0"/>
              <a:t>‹N›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147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4718-3E67-4E9E-8E99-176B8205333F}" type="datetimeFigureOut">
              <a:rPr lang="en-IE" smtClean="0"/>
              <a:t>07/01/2021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11F0-9528-4459-BB56-DA82DDB583A6}" type="slidenum">
              <a:rPr lang="en-IE" smtClean="0"/>
              <a:t>‹N›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207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4718-3E67-4E9E-8E99-176B8205333F}" type="datetimeFigureOut">
              <a:rPr lang="en-IE" smtClean="0"/>
              <a:t>07/01/2021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11F0-9528-4459-BB56-DA82DDB583A6}" type="slidenum">
              <a:rPr lang="en-IE" smtClean="0"/>
              <a:t>‹N›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49448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4718-3E67-4E9E-8E99-176B8205333F}" type="datetimeFigureOut">
              <a:rPr lang="en-IE" smtClean="0"/>
              <a:t>07/01/2021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11F0-9528-4459-BB56-DA82DDB583A6}" type="slidenum">
              <a:rPr lang="en-IE" smtClean="0"/>
              <a:t>‹N›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9168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84718-3E67-4E9E-8E99-176B8205333F}" type="datetimeFigureOut">
              <a:rPr lang="en-IE" smtClean="0"/>
              <a:t>07/01/2021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011F0-9528-4459-BB56-DA82DDB583A6}" type="slidenum">
              <a:rPr lang="en-IE" smtClean="0"/>
              <a:t>‹N›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0120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Innovations in Teaching in Intellectual Property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615" y="3602038"/>
            <a:ext cx="10480431" cy="2904270"/>
          </a:xfrm>
        </p:spPr>
        <p:txBody>
          <a:bodyPr>
            <a:normAutofit fontScale="85000" lnSpcReduction="20000"/>
          </a:bodyPr>
          <a:lstStyle/>
          <a:p>
            <a:endParaRPr lang="en-IE" dirty="0"/>
          </a:p>
          <a:p>
            <a:r>
              <a:rPr lang="en-IE" sz="2800" b="1" dirty="0"/>
              <a:t>Dr Maureen O’Sullivan</a:t>
            </a:r>
          </a:p>
          <a:p>
            <a:r>
              <a:rPr lang="en-IE" dirty="0"/>
              <a:t>PhD (University of Edinburgh); LLM (Warwick); PGCHE (UWE, Bristol) BA and BCL (UCC)</a:t>
            </a:r>
          </a:p>
          <a:p>
            <a:endParaRPr lang="en-IE" dirty="0"/>
          </a:p>
          <a:p>
            <a:r>
              <a:rPr lang="en-IE" dirty="0"/>
              <a:t>And</a:t>
            </a:r>
          </a:p>
          <a:p>
            <a:endParaRPr lang="en-IE" dirty="0"/>
          </a:p>
          <a:p>
            <a:r>
              <a:rPr lang="en-IE" sz="2800" b="1" dirty="0"/>
              <a:t>Marianne Walsh</a:t>
            </a:r>
          </a:p>
          <a:p>
            <a:r>
              <a:rPr lang="en-IE" dirty="0"/>
              <a:t>BCL and Business (Maynooth University); LLB and PhD Candidate (NUI Galway)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162" y="576289"/>
            <a:ext cx="385762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52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The auditory types are “all ears”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My observation had been </a:t>
            </a:r>
          </a:p>
          <a:p>
            <a:pPr marL="0" indent="0">
              <a:buNone/>
            </a:pPr>
            <a:r>
              <a:rPr lang="en-IE" dirty="0"/>
              <a:t>that very few law students are </a:t>
            </a:r>
          </a:p>
          <a:p>
            <a:pPr marL="0" indent="0">
              <a:buNone/>
            </a:pPr>
            <a:r>
              <a:rPr lang="en-IE" dirty="0"/>
              <a:t>auditory-types. Some humanities </a:t>
            </a:r>
          </a:p>
          <a:p>
            <a:pPr marL="0" indent="0">
              <a:buNone/>
            </a:pPr>
            <a:r>
              <a:rPr lang="en-IE" dirty="0"/>
              <a:t>students are. They sit at the front</a:t>
            </a:r>
          </a:p>
          <a:p>
            <a:pPr marL="0" indent="0">
              <a:buNone/>
            </a:pPr>
            <a:r>
              <a:rPr lang="en-IE" dirty="0"/>
              <a:t>and close their eyes.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Online technologies change that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206" y="1825625"/>
            <a:ext cx="6439794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26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Ireland is now in level 5 lockdown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E" dirty="0"/>
              <a:t>All university teaching has been online since term began. Our government has specifically said that it will prioritise saving lives and not risk so-called “herd immunity” strategy.</a:t>
            </a:r>
          </a:p>
          <a:p>
            <a:pPr marL="0" indent="0" algn="ctr">
              <a:buNone/>
            </a:pPr>
            <a:endParaRPr lang="en-IE" dirty="0"/>
          </a:p>
          <a:p>
            <a:pPr marL="0" indent="0" algn="ctr">
              <a:buNone/>
            </a:pPr>
            <a:endParaRPr lang="en-IE" dirty="0"/>
          </a:p>
          <a:p>
            <a:pPr marL="0" indent="0" algn="ctr">
              <a:buNone/>
            </a:pPr>
            <a:endParaRPr lang="en-IE" dirty="0"/>
          </a:p>
          <a:p>
            <a:pPr marL="0" indent="0" algn="ctr">
              <a:buNone/>
            </a:pP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931" y="2975019"/>
            <a:ext cx="9982200" cy="362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4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Support for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Ground up effort. Several members of staff have attended all sessions run by CELT (Centre for Excellence in Teaching and Learning) over the summer and reported back.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No university-wide policy. Recognised that every discipline differs.</a:t>
            </a:r>
          </a:p>
        </p:txBody>
      </p:sp>
    </p:spTree>
    <p:extLst>
      <p:ext uri="{BB962C8B-B14F-4D97-AF65-F5344CB8AC3E}">
        <p14:creationId xmlns:p14="http://schemas.microsoft.com/office/powerpoint/2010/main" val="1493843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What do students want and what can we deliver?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Blackboard collaborate is the default technology but zoom and </a:t>
            </a:r>
            <a:r>
              <a:rPr lang="en-IE" dirty="0" err="1"/>
              <a:t>MSTeams</a:t>
            </a:r>
            <a:r>
              <a:rPr lang="en-IE" dirty="0"/>
              <a:t> are also available.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Synchronous lectures, can be streamed (unpopular because of bandwidth issues), recordable and download-able.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Breakout groups – mixed views – very unpopular among students. Silences. Not intuitive for lecturers. More suitable for post-grads or UGs in their final year. Good use of time?</a:t>
            </a:r>
          </a:p>
        </p:txBody>
      </p:sp>
    </p:spTree>
    <p:extLst>
      <p:ext uri="{BB962C8B-B14F-4D97-AF65-F5344CB8AC3E}">
        <p14:creationId xmlns:p14="http://schemas.microsoft.com/office/powerpoint/2010/main" val="3084391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E" dirty="0"/>
              <a:t>One challenge – the collaborative workshop an artistic copyright – how to recreate this 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IE" dirty="0"/>
          </a:p>
          <a:p>
            <a:pPr marL="0" indent="0">
              <a:buNone/>
            </a:pPr>
            <a:r>
              <a:rPr lang="en-IE" dirty="0"/>
              <a:t>Teaching artistic copyright – we look at the law </a:t>
            </a:r>
          </a:p>
          <a:p>
            <a:pPr marL="0" indent="0">
              <a:buNone/>
            </a:pPr>
            <a:r>
              <a:rPr lang="en-IE" dirty="0"/>
              <a:t>and then students have to make a work of art in </a:t>
            </a:r>
          </a:p>
          <a:p>
            <a:pPr marL="0" indent="0">
              <a:buNone/>
            </a:pPr>
            <a:r>
              <a:rPr lang="en-IE" dirty="0"/>
              <a:t>class. They then test this against the law.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Some innovations – a collection of peeled fruits </a:t>
            </a:r>
          </a:p>
          <a:p>
            <a:pPr marL="0" indent="0">
              <a:buNone/>
            </a:pPr>
            <a:r>
              <a:rPr lang="en-IE" dirty="0"/>
              <a:t>presented by one group, highlighting the </a:t>
            </a:r>
          </a:p>
          <a:p>
            <a:pPr marL="0" indent="0">
              <a:buNone/>
            </a:pPr>
            <a:r>
              <a:rPr lang="en-IE" dirty="0"/>
              <a:t>impermanence of art and speculation as to the </a:t>
            </a:r>
          </a:p>
          <a:p>
            <a:pPr marL="0" indent="0">
              <a:buNone/>
            </a:pPr>
            <a:r>
              <a:rPr lang="en-IE" dirty="0"/>
              <a:t>courts’ response.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4" name="Picture 2" descr="C:\Users\Maureen\Pictures\2016-02-15\1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759" y="1825625"/>
            <a:ext cx="357710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005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IE" sz="4800" dirty="0"/>
          </a:p>
          <a:p>
            <a:pPr marL="0" indent="0" algn="ctr">
              <a:buNone/>
            </a:pPr>
            <a:r>
              <a:rPr lang="en-IE" sz="4800" dirty="0"/>
              <a:t>Marianne Walsh</a:t>
            </a:r>
          </a:p>
          <a:p>
            <a:pPr marL="0" indent="0" algn="ctr">
              <a:buNone/>
            </a:pPr>
            <a:br>
              <a:rPr lang="en-IE" sz="3600" dirty="0"/>
            </a:br>
            <a:r>
              <a:rPr lang="en-IE" sz="3600" dirty="0"/>
              <a:t>BCL and Business (Maynooth University) , LLB (NUI Galway) </a:t>
            </a:r>
          </a:p>
          <a:p>
            <a:pPr marL="0" indent="0" algn="ctr">
              <a:buNone/>
            </a:pPr>
            <a:endParaRPr lang="en-IE" sz="3600" dirty="0"/>
          </a:p>
          <a:p>
            <a:pPr marL="0" indent="0" algn="ctr">
              <a:buNone/>
            </a:pPr>
            <a:r>
              <a:rPr lang="en-IE" sz="3600" dirty="0"/>
              <a:t>PhD Candidate (European Patent Law), </a:t>
            </a:r>
          </a:p>
          <a:p>
            <a:pPr marL="0" indent="0" algn="ctr">
              <a:buNone/>
            </a:pPr>
            <a:r>
              <a:rPr lang="en-IE" sz="3600" dirty="0"/>
              <a:t>College of Business, Public Policy and Law</a:t>
            </a:r>
          </a:p>
          <a:p>
            <a:pPr marL="0" indent="0" algn="ctr">
              <a:buNone/>
            </a:pPr>
            <a:r>
              <a:rPr lang="en-IE" sz="3600" dirty="0"/>
              <a:t>NUI Galway</a:t>
            </a:r>
          </a:p>
          <a:p>
            <a:pPr marL="0" indent="0" algn="ctr">
              <a:buNone/>
            </a:pPr>
            <a:endParaRPr lang="en-IE" sz="3600" dirty="0"/>
          </a:p>
          <a:p>
            <a:pPr marL="0" indent="0" algn="ctr">
              <a:buNone/>
            </a:pPr>
            <a:endParaRPr lang="en-IE" sz="3600" dirty="0"/>
          </a:p>
        </p:txBody>
      </p:sp>
      <p:pic>
        <p:nvPicPr>
          <p:cNvPr id="4" name="Picture 2" descr="C:\Users\Moltrot\AppData\Local\Microsoft\Windows\Temporary Internet Files\Content.IE5\MII5G3B8\NUI,_Galway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763" y="843599"/>
            <a:ext cx="4203251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46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Designing Online PG IP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369" y="1849071"/>
            <a:ext cx="10515600" cy="4351338"/>
          </a:xfrm>
        </p:spPr>
        <p:txBody>
          <a:bodyPr/>
          <a:lstStyle/>
          <a:p>
            <a:r>
              <a:rPr lang="en-IE" dirty="0"/>
              <a:t>Options include:</a:t>
            </a:r>
          </a:p>
          <a:p>
            <a:pPr marL="0" indent="0">
              <a:buNone/>
            </a:pPr>
            <a:r>
              <a:rPr lang="en-IE" dirty="0"/>
              <a:t>	- written assessments.</a:t>
            </a:r>
          </a:p>
          <a:p>
            <a:pPr marL="0" indent="0">
              <a:buNone/>
            </a:pPr>
            <a:r>
              <a:rPr lang="en-IE" dirty="0"/>
              <a:t>	- reflective logs.</a:t>
            </a:r>
          </a:p>
          <a:p>
            <a:pPr marL="0" indent="0">
              <a:buNone/>
            </a:pPr>
            <a:r>
              <a:rPr lang="en-IE" dirty="0"/>
              <a:t>	- online group discussions and tasks.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/>
              <a:t>How can we deliver </a:t>
            </a:r>
            <a:r>
              <a:rPr lang="en-IE" b="1" u="sng" dirty="0">
                <a:solidFill>
                  <a:srgbClr val="00B0F0"/>
                </a:solidFill>
              </a:rPr>
              <a:t>online</a:t>
            </a:r>
            <a:r>
              <a:rPr lang="en-IE" dirty="0">
                <a:solidFill>
                  <a:srgbClr val="00B0F0"/>
                </a:solidFill>
              </a:rPr>
              <a:t> </a:t>
            </a:r>
            <a:r>
              <a:rPr lang="en-IE" dirty="0"/>
              <a:t>innovative and interactive PG IP law classes to PG students next semester? 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1026" name="Picture 2" descr="C:\Users\Moltrot\AppData\Local\Microsoft\Windows\Temporary Internet Files\Content.IE5\GI3491ZT\Innovation-PNG-Clipart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452" y="1782277"/>
            <a:ext cx="2821196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056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Designing an Online PG IP Law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PG students in Ireland are more willing to talk than UG students, so group work tends to work better for them.</a:t>
            </a:r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</p:txBody>
      </p:sp>
      <p:pic>
        <p:nvPicPr>
          <p:cNvPr id="1029" name="Picture 5" descr="C:\Users\Moltrot\AppData\Local\Microsoft\Windows\Temporary Internet Files\Content.IE5\U1R5KZWQ\classroom-1297779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065" y="2807717"/>
            <a:ext cx="4488941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oltrot\AppData\Local\Microsoft\Windows\Temporary Internet Files\Content.IE5\MII5G3B8\36884889626_272015cc78_b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80602"/>
            <a:ext cx="4155972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157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How Can Online Group Work be Organised?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It can be built around problem solving and written work.</a:t>
            </a:r>
          </a:p>
          <a:p>
            <a:endParaRPr lang="en-IE" dirty="0"/>
          </a:p>
        </p:txBody>
      </p:sp>
      <p:pic>
        <p:nvPicPr>
          <p:cNvPr id="2050" name="Picture 2" descr="C:\Users\Moltrot\AppData\Local\Microsoft\Windows\Temporary Internet Files\Content.IE5\MII5G3B8\Problem_Solvin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2872518"/>
            <a:ext cx="3809397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oltrot\AppData\Local\Microsoft\Windows\Temporary Internet Files\Content.IE5\MII5G3B8\Writing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738" y="2309118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965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Organising Problem Solving Online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Discussion groups must be very well structured:</a:t>
            </a:r>
          </a:p>
          <a:p>
            <a:pPr marL="0" indent="0">
              <a:buNone/>
            </a:pPr>
            <a:r>
              <a:rPr lang="en-IE" dirty="0"/>
              <a:t>	- divide into groups of 3 (max 4) people.</a:t>
            </a:r>
          </a:p>
          <a:p>
            <a:pPr marL="0" indent="0">
              <a:buNone/>
            </a:pPr>
            <a:r>
              <a:rPr lang="en-IE" dirty="0"/>
              <a:t>	- nominate a timekeeper, a spokesperson and a note-taker.</a:t>
            </a:r>
          </a:p>
          <a:p>
            <a:r>
              <a:rPr lang="en-IE" dirty="0"/>
              <a:t>Set the discussion group a task.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/>
              <a:t>QUESTION: What sort of task?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3075" name="Picture 3" descr="C:\Users\Moltrot\AppData\Local\Microsoft\Windows\Temporary Internet Files\Content.IE5\U1R5KZWQ\Draw_Man_thinkin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258" y="4050321"/>
            <a:ext cx="275256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823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Cultural differences in teaching in normal times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dirty="0"/>
              <a:t>Taught at Warwick University, UWE Bristol and NUI </a:t>
            </a:r>
          </a:p>
          <a:p>
            <a:pPr marL="0" indent="0">
              <a:buNone/>
            </a:pPr>
            <a:r>
              <a:rPr lang="en-IE" dirty="0"/>
              <a:t>Galway: major differences 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Students:– age, experience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Resources:- technology, buildings, fees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Seminars/tutorials:- availability, attendance, </a:t>
            </a:r>
          </a:p>
          <a:p>
            <a:pPr marL="0" indent="0">
              <a:buNone/>
            </a:pPr>
            <a:r>
              <a:rPr lang="en-IE" dirty="0"/>
              <a:t>participation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0" y="1027906"/>
            <a:ext cx="262890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425" y="2477294"/>
            <a:ext cx="2571750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787" y="2932627"/>
            <a:ext cx="3857625" cy="1181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909" y="4192821"/>
            <a:ext cx="4035380" cy="232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34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One Example: A Reflection of my own PG Patent Law Learning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I found the complex supranational court structure confusing to learn.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EPOrg (EPO)	       		EU (CJEU)	          	          National Courts</a:t>
            </a:r>
          </a:p>
        </p:txBody>
      </p:sp>
      <p:pic>
        <p:nvPicPr>
          <p:cNvPr id="4109" name="Picture 13" descr="C:\Users\Moltrot\AppData\Local\Microsoft\Windows\Temporary Internet Files\Content.IE5\U1R5KZWQ\11322183133_62e3acbd5d_b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463009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C:\Users\Moltrot\AppData\Local\Microsoft\Windows\Temporary Internet Files\Content.IE5\SB2RD3C8\EPO-Hagu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87" y="3463009"/>
            <a:ext cx="295890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C:\Users\Moltrot\AppData\Local\Microsoft\Windows\Temporary Internet Files\Content.IE5\SB2RD3C8\253198387_2d32dda633_b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148" y="3463009"/>
            <a:ext cx="324315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596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An Idea for Online Patent Law Group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Make a diagram of the court systems.</a:t>
            </a:r>
          </a:p>
          <a:p>
            <a:r>
              <a:rPr lang="en-IE" dirty="0"/>
              <a:t>Put the correct cases in the correct place to demonstrate understanding of the interaction between the EPOrg and the EU.</a:t>
            </a:r>
          </a:p>
          <a:p>
            <a:r>
              <a:rPr lang="en-IE" dirty="0"/>
              <a:t>Describe what gets decided at national courts.</a:t>
            </a:r>
          </a:p>
          <a:p>
            <a:r>
              <a:rPr lang="en-IE" dirty="0"/>
              <a:t>Describe how Brexit is going to change things. 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2051" name="Picture 3" descr="C:\Users\Moltrot\AppData\Local\Microsoft\Windows\Temporary Internet Files\Content.IE5\U1R5KZWQ\Thank-You-PNG-Pictur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965" y="4608574"/>
            <a:ext cx="3048006" cy="160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941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ltrot\AppData\Local\Microsoft\Windows\Temporary Internet Files\Content.IE5\GI3491ZT\question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555" y="1019908"/>
            <a:ext cx="7830000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213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IP at UG and PG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/>
              <a:t>UG: No text book, optional course, six </a:t>
            </a:r>
          </a:p>
          <a:p>
            <a:pPr marL="0" indent="0">
              <a:buNone/>
            </a:pPr>
            <a:r>
              <a:rPr lang="en-IE" dirty="0"/>
              <a:t>topics, cherry picking, exam only, </a:t>
            </a:r>
          </a:p>
          <a:p>
            <a:pPr marL="0" indent="0">
              <a:buNone/>
            </a:pPr>
            <a:r>
              <a:rPr lang="en-IE" dirty="0"/>
              <a:t>now delivered online. Slides, notes, audio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PG: planning for next semester. Similar</a:t>
            </a:r>
          </a:p>
          <a:p>
            <a:pPr marL="0" indent="0">
              <a:buNone/>
            </a:pPr>
            <a:r>
              <a:rPr lang="en-IE" dirty="0"/>
              <a:t>to above. More topics covered. Adapt </a:t>
            </a:r>
          </a:p>
          <a:p>
            <a:pPr marL="0" indent="0">
              <a:buNone/>
            </a:pPr>
            <a:r>
              <a:rPr lang="en-IE" dirty="0"/>
              <a:t>course according to class.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470" y="2318196"/>
            <a:ext cx="4283299" cy="371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1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Coronavirus and its implications for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Moved online in March. Hasty videos. Student survey. What did I learn?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55" y="2481263"/>
            <a:ext cx="43624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29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en-IE" dirty="0"/>
              <a:t>My interpretation of VARK (Visual, Auditory, Read and Write, Kinaesthetic) out the window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 algn="ctr">
              <a:buNone/>
            </a:pPr>
            <a:endParaRPr lang="en-IE" dirty="0"/>
          </a:p>
          <a:p>
            <a:pPr marL="0" indent="0" algn="ctr">
              <a:buNone/>
            </a:pPr>
            <a:endParaRPr lang="en-IE" dirty="0"/>
          </a:p>
          <a:p>
            <a:pPr marL="0" indent="0" algn="ctr">
              <a:buNone/>
            </a:pPr>
            <a:endParaRPr lang="en-IE" dirty="0"/>
          </a:p>
          <a:p>
            <a:pPr marL="0" indent="0" algn="ctr">
              <a:buNone/>
            </a:pPr>
            <a:r>
              <a:rPr lang="en-IE" dirty="0"/>
              <a:t>(they prefer audio to video)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268" y="2005929"/>
            <a:ext cx="4559121" cy="309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94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And not have to look at my pretty 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dirty="0"/>
          </a:p>
          <a:p>
            <a:pPr marL="0" indent="0" algn="ctr">
              <a:buNone/>
            </a:pPr>
            <a:r>
              <a:rPr lang="en-IE" dirty="0"/>
              <a:t>Mirror, mirror on the wall…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950" y="3269624"/>
            <a:ext cx="48641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9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The VARK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E" dirty="0"/>
              <a:t> The bookish type are read-and-writes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07040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95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dirty="0"/>
              <a:t>Visual often like media-based subjects and visual aspects of IP such as artistic copyright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469" y="2021983"/>
            <a:ext cx="8255000" cy="452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70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err="1"/>
              <a:t>Kinesthetic</a:t>
            </a:r>
            <a:r>
              <a:rPr lang="en-IE" dirty="0"/>
              <a:t> types are likely to like interdisciplinary modules and hands-on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38" y="2016443"/>
            <a:ext cx="6242304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51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782</Words>
  <Application>Microsoft Macintosh PowerPoint</Application>
  <PresentationFormat>Widescreen</PresentationFormat>
  <Paragraphs>117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Innovations in Teaching in Intellectual Property</vt:lpstr>
      <vt:lpstr>Cultural differences in teaching in normal times</vt:lpstr>
      <vt:lpstr>IP at UG and PG</vt:lpstr>
      <vt:lpstr>Coronavirus and its implications for teaching</vt:lpstr>
      <vt:lpstr>My interpretation of VARK (Visual, Auditory, Read and Write, Kinaesthetic) out the window</vt:lpstr>
      <vt:lpstr>And not have to look at my pretty face</vt:lpstr>
      <vt:lpstr>The VARK model</vt:lpstr>
      <vt:lpstr>Visual often like media-based subjects and visual aspects of IP such as artistic copyright</vt:lpstr>
      <vt:lpstr>Kinesthetic types are likely to like interdisciplinary modules and hands-on work</vt:lpstr>
      <vt:lpstr>The auditory types are “all ears”</vt:lpstr>
      <vt:lpstr>Ireland is now in level 5 lockdown</vt:lpstr>
      <vt:lpstr>Support for staff</vt:lpstr>
      <vt:lpstr>What do students want and what can we deliver?</vt:lpstr>
      <vt:lpstr>One challenge – the collaborative workshop an artistic copyright – how to recreate this online</vt:lpstr>
      <vt:lpstr>Presentazione standard di PowerPoint</vt:lpstr>
      <vt:lpstr>Designing Online PG IP Classes</vt:lpstr>
      <vt:lpstr>Designing an Online PG IP Law Class</vt:lpstr>
      <vt:lpstr>How Can Online Group Work be Organised? </vt:lpstr>
      <vt:lpstr>Organising Problem Solving Online Groups</vt:lpstr>
      <vt:lpstr>One Example: A Reflection of my own PG Patent Law Learning Experience</vt:lpstr>
      <vt:lpstr>An Idea for Online Patent Law Group Tasks</vt:lpstr>
      <vt:lpstr>Presentazione standard di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Innovations in Teaching in Intellectual Property</dc:title>
  <dc:creator>O'Sullivan, Maureen</dc:creator>
  <cp:lastModifiedBy>Gabriele Gagliani</cp:lastModifiedBy>
  <cp:revision>58</cp:revision>
  <dcterms:created xsi:type="dcterms:W3CDTF">2020-10-19T15:26:44Z</dcterms:created>
  <dcterms:modified xsi:type="dcterms:W3CDTF">2021-01-07T12:47:12Z</dcterms:modified>
</cp:coreProperties>
</file>